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4" r:id="rId2"/>
  </p:sldMasterIdLst>
  <p:notesMasterIdLst>
    <p:notesMasterId r:id="rId24"/>
  </p:notesMasterIdLst>
  <p:sldIdLst>
    <p:sldId id="303" r:id="rId3"/>
    <p:sldId id="265" r:id="rId4"/>
    <p:sldId id="282" r:id="rId5"/>
    <p:sldId id="291" r:id="rId6"/>
    <p:sldId id="257" r:id="rId7"/>
    <p:sldId id="304" r:id="rId8"/>
    <p:sldId id="305" r:id="rId9"/>
    <p:sldId id="292" r:id="rId10"/>
    <p:sldId id="259" r:id="rId11"/>
    <p:sldId id="260" r:id="rId12"/>
    <p:sldId id="295" r:id="rId13"/>
    <p:sldId id="296" r:id="rId14"/>
    <p:sldId id="297" r:id="rId15"/>
    <p:sldId id="298" r:id="rId16"/>
    <p:sldId id="283" r:id="rId17"/>
    <p:sldId id="261" r:id="rId18"/>
    <p:sldId id="280" r:id="rId19"/>
    <p:sldId id="279" r:id="rId20"/>
    <p:sldId id="281" r:id="rId21"/>
    <p:sldId id="272" r:id="rId22"/>
    <p:sldId id="273"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CC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2934" y="-13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B315CA-0870-466F-A8AA-E0594BA2207B}" type="datetimeFigureOut">
              <a:rPr lang="ru-RU"/>
              <a:pPr>
                <a:defRPr/>
              </a:pPr>
              <a:t>23.11.2015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36A48A-0084-47BA-B6EB-A18027C8BE6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bwMode="auto">
          <a:xfrm>
            <a:off x="1588" y="0"/>
            <a:ext cx="1587" cy="1588"/>
          </a:xfrm>
          <a:solidFill>
            <a:srgbClr val="FFFFFF"/>
          </a:solidFill>
          <a:ln>
            <a:solidFill>
              <a:srgbClr val="000000"/>
            </a:solidFill>
            <a:miter lim="800000"/>
            <a:headEnd/>
            <a:tailEnd/>
          </a:ln>
        </p:spPr>
      </p:sp>
      <p:sp>
        <p:nvSpPr>
          <p:cNvPr id="25603" name="Rectangle 2"/>
          <p:cNvSpPr>
            <a:spLocks noGrp="1" noChangeArrowheads="1"/>
          </p:cNvSpPr>
          <p:nvPr>
            <p:ph type="body" idx="1"/>
          </p:nvPr>
        </p:nvSpPr>
        <p:spPr bwMode="auto">
          <a:xfrm>
            <a:off x="685800" y="4343400"/>
            <a:ext cx="5484813" cy="4114800"/>
          </a:xfrm>
          <a:noFill/>
        </p:spPr>
        <p:txBody>
          <a:bodyPr wrap="none" numCol="1" anchor="ctr" anchorCtr="0" compatLnSpc="1">
            <a:prstTxWarp prst="textNoShape">
              <a:avLst/>
            </a:prstTxWarp>
          </a:bodyPr>
          <a:lstStyle/>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A972399-410E-4F8D-A2B6-321A289E8D49}" type="datetimeFigureOut">
              <a:rPr lang="ru-RU"/>
              <a:pPr>
                <a:defRPr/>
              </a:pPr>
              <a:t>23.11.2015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B9D8BA3-67DD-40AD-9148-44336AE5CD7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F613984-C7D4-4973-BA85-F40402F84C6A}" type="datetimeFigureOut">
              <a:rPr lang="ru-RU"/>
              <a:pPr>
                <a:defRPr/>
              </a:pPr>
              <a:t>23.11.2015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881A18-327C-4AD8-8431-64E6C040198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70054C8-214D-4873-B693-3727217E0022}" type="datetimeFigureOut">
              <a:rPr lang="ru-RU"/>
              <a:pPr>
                <a:defRPr/>
              </a:pPr>
              <a:t>23.11.2015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297EDEE-3F46-477E-A0F0-04A4C624BF6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487363"/>
            <a:ext cx="8240712" cy="1901826"/>
          </a:xfrm>
        </p:spPr>
        <p:txBody>
          <a:bodyPr/>
          <a:lstStyle/>
          <a:p>
            <a:r>
              <a:rPr lang="ru-RU" smtClean="0"/>
              <a:t>Образец заголовка</a:t>
            </a:r>
            <a:endParaRPr lang="ru-RU"/>
          </a:p>
        </p:txBody>
      </p:sp>
      <p:sp>
        <p:nvSpPr>
          <p:cNvPr id="3" name="Rectangle 46"/>
          <p:cNvSpPr>
            <a:spLocks noGrp="1" noChangeArrowheads="1"/>
          </p:cNvSpPr>
          <p:nvPr>
            <p:ph type="dt" idx="10"/>
          </p:nvPr>
        </p:nvSpPr>
        <p:spPr/>
        <p:txBody>
          <a:bodyPr/>
          <a:lstStyle>
            <a:lvl1pPr>
              <a:defRPr/>
            </a:lvl1pPr>
          </a:lstStyle>
          <a:p>
            <a:pPr>
              <a:defRPr/>
            </a:pPr>
            <a:endParaRPr lang="ru-RU"/>
          </a:p>
        </p:txBody>
      </p:sp>
      <p:sp>
        <p:nvSpPr>
          <p:cNvPr id="4" name="Rectangle 47"/>
          <p:cNvSpPr>
            <a:spLocks noGrp="1" noChangeArrowheads="1"/>
          </p:cNvSpPr>
          <p:nvPr>
            <p:ph type="ftr" idx="11"/>
          </p:nvPr>
        </p:nvSpPr>
        <p:spPr/>
        <p:txBody>
          <a:bodyPr/>
          <a:lstStyle>
            <a:lvl1pPr>
              <a:defRPr/>
            </a:lvl1pPr>
          </a:lstStyle>
          <a:p>
            <a:pPr>
              <a:defRPr/>
            </a:pPr>
            <a:endParaRPr lang="ru-RU"/>
          </a:p>
        </p:txBody>
      </p:sp>
      <p:sp>
        <p:nvSpPr>
          <p:cNvPr id="5" name="Rectangle 48"/>
          <p:cNvSpPr>
            <a:spLocks noGrp="1" noChangeArrowheads="1"/>
          </p:cNvSpPr>
          <p:nvPr>
            <p:ph type="sldNum" idx="12"/>
          </p:nvPr>
        </p:nvSpPr>
        <p:spPr/>
        <p:txBody>
          <a:bodyPr/>
          <a:lstStyle>
            <a:lvl1pPr>
              <a:defRPr/>
            </a:lvl1pPr>
          </a:lstStyle>
          <a:p>
            <a:pPr>
              <a:defRPr/>
            </a:pPr>
            <a:fld id="{66C8A938-99DE-4518-86F9-5BC6729E5DA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68AC1BE-F903-47DD-A07B-515482181951}" type="datetimeFigureOut">
              <a:rPr lang="ru-RU"/>
              <a:pPr>
                <a:defRPr/>
              </a:pPr>
              <a:t>23.11.2015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1CF1A29-9C0B-42B9-8F8C-2EECA87C642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70FB3BDF-EC76-482E-876A-15425B0B386D}" type="datetimeFigureOut">
              <a:rPr lang="ru-RU"/>
              <a:pPr>
                <a:defRPr/>
              </a:pPr>
              <a:t>23.11.2015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83DCE3F-C43E-46C3-A45D-B1D678518F0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D656319A-78AC-4D4F-8D1E-4C0BDCFFBDAE}" type="datetimeFigureOut">
              <a:rPr lang="ru-RU"/>
              <a:pPr>
                <a:defRPr/>
              </a:pPr>
              <a:t>23.11.2015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BA78A50-99DD-406D-AB66-A7A15FC1FB4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F0711014-D049-48E9-BF85-D4D1E342EDD0}" type="datetimeFigureOut">
              <a:rPr lang="ru-RU"/>
              <a:pPr>
                <a:defRPr/>
              </a:pPr>
              <a:t>23.11.2015</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754B627-7BAD-459D-8C44-09B2AEA4B1C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1DB9E366-2082-42FF-AFDF-25635BDE8011}" type="datetimeFigureOut">
              <a:rPr lang="ru-RU"/>
              <a:pPr>
                <a:defRPr/>
              </a:pPr>
              <a:t>23.11.2015</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FEB24EA-57FA-4774-8159-A38C9542C56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E45E8B-ACE5-4834-B9DE-3E9DF7400820}" type="datetimeFigureOut">
              <a:rPr lang="ru-RU"/>
              <a:pPr>
                <a:defRPr/>
              </a:pPr>
              <a:t>23.11.2015</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C503425-A599-4B7B-87B3-23E1E6EDE92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EABFEA5-B66C-4C75-8799-DA3CB0574096}" type="datetimeFigureOut">
              <a:rPr lang="ru-RU"/>
              <a:pPr>
                <a:defRPr/>
              </a:pPr>
              <a:t>23.11.2015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D9261BF-5134-445B-A385-64DC2C36A04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67E18AA0-9436-4A0E-AD90-2E3BE75D933C}" type="datetimeFigureOut">
              <a:rPr lang="ru-RU"/>
              <a:pPr>
                <a:defRPr/>
              </a:pPr>
              <a:t>23.11.2015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B0DDA57-6AF9-43A8-B432-55D60FB6CD0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BAC5B82C-DA59-4303-8C32-894FE10ADE75}" type="datetimeFigureOut">
              <a:rPr lang="ru-RU"/>
              <a:pPr>
                <a:defRPr/>
              </a:pPr>
              <a:t>23.11.2015</a:t>
            </a:fld>
            <a:endParaRPr lang="ru-RU"/>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2CF44E0-CDF8-4D4B-9678-F82AB628C63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52000"/>
                <a:lumOff val="48000"/>
              </a:schemeClr>
            </a:gs>
            <a:gs pos="25000">
              <a:schemeClr val="tx2">
                <a:lumMod val="19000"/>
                <a:lumOff val="81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 name="Rectangle 46"/>
          <p:cNvSpPr>
            <a:spLocks noGrp="1" noChangeArrowheads="1"/>
          </p:cNvSpPr>
          <p:nvPr>
            <p:ph type="dt"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8" name="Rectangle 47"/>
          <p:cNvSpPr>
            <a:spLocks noGrp="1" noChangeArrowheads="1"/>
          </p:cNvSpPr>
          <p:nvPr>
            <p:ph type="ft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9" name="Rectangle 48"/>
          <p:cNvSpPr>
            <a:spLocks noGrp="1" noChangeArrowheads="1"/>
          </p:cNvSpPr>
          <p:nvPr>
            <p:ph type="sldNum"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887EC9-EA2D-47A3-9A17-90DB33CE373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2"/>
          <a:srcRect/>
          <a:stretch>
            <a:fillRect/>
          </a:stretch>
        </p:blipFill>
        <p:spPr bwMode="auto">
          <a:xfrm>
            <a:off x="0" y="0"/>
            <a:ext cx="2484438" cy="6858000"/>
          </a:xfrm>
          <a:prstGeom prst="rect">
            <a:avLst/>
          </a:prstGeom>
          <a:noFill/>
          <a:ln w="9525">
            <a:noFill/>
            <a:miter lim="800000"/>
            <a:headEnd/>
            <a:tailEnd/>
          </a:ln>
          <a:effectLst/>
        </p:spPr>
      </p:pic>
      <p:pic>
        <p:nvPicPr>
          <p:cNvPr id="3075" name="Picture 9"/>
          <p:cNvPicPr>
            <a:picLocks noChangeAspect="1" noChangeArrowheads="1"/>
          </p:cNvPicPr>
          <p:nvPr/>
        </p:nvPicPr>
        <p:blipFill>
          <a:blip r:embed="rId3"/>
          <a:srcRect/>
          <a:stretch>
            <a:fillRect/>
          </a:stretch>
        </p:blipFill>
        <p:spPr bwMode="auto">
          <a:xfrm>
            <a:off x="6659563" y="0"/>
            <a:ext cx="2484437" cy="68580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a:srcRect/>
          <a:stretch>
            <a:fillRect/>
          </a:stretch>
        </p:blipFill>
        <p:spPr bwMode="auto">
          <a:xfrm>
            <a:off x="2057400" y="-4763"/>
            <a:ext cx="5029200" cy="68770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0"/>
          <p:cNvPicPr>
            <a:picLocks noChangeAspect="1" noChangeArrowheads="1"/>
          </p:cNvPicPr>
          <p:nvPr/>
        </p:nvPicPr>
        <p:blipFill>
          <a:blip r:embed="rId2">
            <a:lum bright="70000" contrast="-70000"/>
          </a:blip>
          <a:srcRect/>
          <a:stretch>
            <a:fillRect/>
          </a:stretch>
        </p:blipFill>
        <p:spPr bwMode="auto">
          <a:xfrm>
            <a:off x="0" y="0"/>
            <a:ext cx="9144000" cy="6862763"/>
          </a:xfrm>
          <a:prstGeom prst="rect">
            <a:avLst/>
          </a:prstGeom>
          <a:noFill/>
          <a:ln w="9525">
            <a:noFill/>
            <a:miter lim="800000"/>
            <a:headEnd/>
            <a:tailEnd/>
          </a:ln>
          <a:effectLst/>
        </p:spPr>
      </p:pic>
      <p:graphicFrame>
        <p:nvGraphicFramePr>
          <p:cNvPr id="18493" name="Group 61"/>
          <p:cNvGraphicFramePr>
            <a:graphicFrameLocks noGrp="1"/>
          </p:cNvGraphicFramePr>
          <p:nvPr>
            <p:ph idx="4294967295"/>
          </p:nvPr>
        </p:nvGraphicFramePr>
        <p:xfrm>
          <a:off x="755650" y="765175"/>
          <a:ext cx="6840538" cy="5829302"/>
        </p:xfrm>
        <a:graphic>
          <a:graphicData uri="http://schemas.openxmlformats.org/drawingml/2006/table">
            <a:tbl>
              <a:tblPr/>
              <a:tblGrid>
                <a:gridCol w="430213"/>
                <a:gridCol w="3143250"/>
                <a:gridCol w="1274762"/>
                <a:gridCol w="1992313"/>
              </a:tblGrid>
              <a:tr h="784225">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400" b="1" i="0" u="none" strike="noStrike" cap="none" normalizeH="0" baseline="0" dirty="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Наименование мероприятия</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Срок проведения</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Ответственный</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Разработка положения о проведении конкурса</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сентябрь</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Корнеева И.Н. Константинова О.Н.</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Создание инициативной группы</a:t>
                      </a:r>
                      <a:endParaRPr kumimoji="0" lang="ru-RU" sz="1400" b="1" i="0" u="none" strike="noStrike" cap="none" normalizeH="0" baseline="0" dirty="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сентябрь</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Корнеева И.Н. Константинова О.Н.</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Презентация работ учащихся</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октябрь</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учащиеся</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5825">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Работа жюри</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октябрь</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Абдуллина Н.И. Корнеева И.Н. Константинова О.Н.</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Подведение итогов</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октябрь</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Константинова О.Н. Корнеева И.Н.</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награждение</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ноябрь</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Корнеева И.Н.</a:t>
                      </a:r>
                      <a:endParaRPr kumimoji="0" lang="ru-RU" sz="1400" b="1" i="0" u="none" strike="noStrike" cap="none" normalizeH="0" baseline="0" dirty="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Выставка работ</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ноябрь</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Корнеева И.Н.</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Анализ полученных результатов</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ноябрь</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Корнеева И.Н. Константинова О.Н.</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Трансляция опыта</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март</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Корнеева И.Н.</a:t>
                      </a:r>
                      <a:endParaRPr kumimoji="0" lang="ru-RU" sz="1400" b="1" i="0" u="none" strike="noStrike" cap="none" normalizeH="0" baseline="0" smtClean="0">
                        <a:ln>
                          <a:noFill/>
                        </a:ln>
                        <a:solidFill>
                          <a:schemeClr val="tx1"/>
                        </a:solidFill>
                        <a:effectLst/>
                        <a:latin typeface="Arial" charset="0"/>
                        <a:cs typeface="Times New Roman" pitchFamily="18" charset="0"/>
                      </a:endParaRPr>
                    </a:p>
                  </a:txBody>
                  <a:tcPr marL="61475" marR="61475" marT="61475" marB="6147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46" name="Rectangle 1"/>
          <p:cNvSpPr>
            <a:spLocks noChangeArrowheads="1"/>
          </p:cNvSpPr>
          <p:nvPr/>
        </p:nvSpPr>
        <p:spPr bwMode="auto">
          <a:xfrm>
            <a:off x="684213" y="230188"/>
            <a:ext cx="6480175" cy="396875"/>
          </a:xfrm>
          <a:prstGeom prst="rect">
            <a:avLst/>
          </a:prstGeom>
          <a:noFill/>
          <a:ln w="9525">
            <a:noFill/>
            <a:miter lim="800000"/>
            <a:headEnd/>
            <a:tailEnd/>
          </a:ln>
          <a:effectLst/>
        </p:spPr>
        <p:txBody>
          <a:bodyPr anchor="ctr">
            <a:spAutoFit/>
          </a:bodyPr>
          <a:lstStyle/>
          <a:p>
            <a:pPr algn="just"/>
            <a:r>
              <a:rPr lang="ru-RU" sz="2000" b="1">
                <a:solidFill>
                  <a:schemeClr val="tx2"/>
                </a:solidFill>
                <a:latin typeface="Times New Roman" pitchFamily="18" charset="0"/>
                <a:cs typeface="Times New Roman" pitchFamily="18" charset="0"/>
              </a:rPr>
              <a:t>План мероприятий по реализации проекта</a:t>
            </a:r>
            <a:endParaRPr lang="ru-RU" sz="2000" b="1">
              <a:solidFill>
                <a:schemeClr val="tx2"/>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6659563" y="0"/>
            <a:ext cx="2484437" cy="6858000"/>
          </a:xfrm>
          <a:prstGeom prst="rect">
            <a:avLst/>
          </a:prstGeom>
          <a:noFill/>
          <a:ln w="9525">
            <a:noFill/>
            <a:miter lim="800000"/>
            <a:headEnd/>
            <a:tailEnd/>
          </a:ln>
          <a:effectLst/>
        </p:spPr>
      </p:pic>
      <p:sp>
        <p:nvSpPr>
          <p:cNvPr id="13315" name="Заголовок 1"/>
          <p:cNvSpPr>
            <a:spLocks noGrp="1"/>
          </p:cNvSpPr>
          <p:nvPr>
            <p:ph type="title" idx="4294967295"/>
          </p:nvPr>
        </p:nvSpPr>
        <p:spPr>
          <a:xfrm>
            <a:off x="457200" y="274638"/>
            <a:ext cx="8362950" cy="4738687"/>
          </a:xfrm>
        </p:spPr>
        <p:txBody>
          <a:bodyPr/>
          <a:lstStyle/>
          <a:p>
            <a:pPr algn="l" eaLnBrk="1" hangingPunct="1"/>
            <a:r>
              <a:rPr lang="ru-RU" sz="3200" smtClean="0"/>
              <a:t/>
            </a:r>
            <a:br>
              <a:rPr lang="ru-RU" sz="3200" smtClean="0"/>
            </a:br>
            <a:r>
              <a:rPr lang="ru-RU" sz="3200" smtClean="0"/>
              <a:t/>
            </a:r>
            <a:br>
              <a:rPr lang="ru-RU" sz="3200" smtClean="0"/>
            </a:br>
            <a:r>
              <a:rPr lang="ru-RU" sz="3200" smtClean="0"/>
              <a:t/>
            </a:r>
            <a:br>
              <a:rPr lang="ru-RU" sz="3200" smtClean="0"/>
            </a:br>
            <a:r>
              <a:rPr lang="ru-RU" sz="3200" smtClean="0"/>
              <a:t>                </a:t>
            </a:r>
            <a:r>
              <a:rPr lang="ru-RU" sz="3200" b="1" smtClean="0">
                <a:solidFill>
                  <a:srgbClr val="000099"/>
                </a:solidFill>
                <a:latin typeface="Georgia" pitchFamily="18" charset="0"/>
              </a:rPr>
              <a:t>Ресурсы проекта  </a:t>
            </a:r>
            <a:br>
              <a:rPr lang="ru-RU" sz="3200" b="1" smtClean="0">
                <a:solidFill>
                  <a:srgbClr val="000099"/>
                </a:solidFill>
                <a:latin typeface="Georgia" pitchFamily="18" charset="0"/>
              </a:rPr>
            </a:br>
            <a:r>
              <a:rPr lang="ru-RU" sz="3200" b="1" smtClean="0">
                <a:solidFill>
                  <a:srgbClr val="000099"/>
                </a:solidFill>
                <a:latin typeface="Georgia" pitchFamily="18" charset="0"/>
              </a:rPr>
              <a:t>1.	Учащиеся</a:t>
            </a:r>
            <a:br>
              <a:rPr lang="ru-RU" sz="3200" b="1" smtClean="0">
                <a:solidFill>
                  <a:srgbClr val="000099"/>
                </a:solidFill>
                <a:latin typeface="Georgia" pitchFamily="18" charset="0"/>
              </a:rPr>
            </a:br>
            <a:r>
              <a:rPr lang="ru-RU" sz="3200" b="1" smtClean="0">
                <a:solidFill>
                  <a:srgbClr val="000099"/>
                </a:solidFill>
                <a:latin typeface="Georgia" pitchFamily="18" charset="0"/>
              </a:rPr>
              <a:t>2.	Родители учащихся</a:t>
            </a:r>
            <a:br>
              <a:rPr lang="ru-RU" sz="3200" b="1" smtClean="0">
                <a:solidFill>
                  <a:srgbClr val="000099"/>
                </a:solidFill>
                <a:latin typeface="Georgia" pitchFamily="18" charset="0"/>
              </a:rPr>
            </a:br>
            <a:r>
              <a:rPr lang="ru-RU" sz="3200" b="1" smtClean="0">
                <a:solidFill>
                  <a:srgbClr val="000099"/>
                </a:solidFill>
                <a:latin typeface="Georgia" pitchFamily="18" charset="0"/>
              </a:rPr>
              <a:t>3.	Классные руководители вторых   классов</a:t>
            </a:r>
            <a:br>
              <a:rPr lang="ru-RU" sz="3200" b="1" smtClean="0">
                <a:solidFill>
                  <a:srgbClr val="000099"/>
                </a:solidFill>
                <a:latin typeface="Georgia" pitchFamily="18" charset="0"/>
              </a:rPr>
            </a:br>
            <a:r>
              <a:rPr lang="ru-RU" sz="3200" b="1" smtClean="0">
                <a:solidFill>
                  <a:srgbClr val="000099"/>
                </a:solidFill>
                <a:latin typeface="Georgia" pitchFamily="18" charset="0"/>
              </a:rPr>
              <a:t>4.	Информационные ресурсы:  библиотека, интернет             </a:t>
            </a:r>
            <a:br>
              <a:rPr lang="ru-RU" sz="3200" b="1" smtClean="0">
                <a:solidFill>
                  <a:srgbClr val="000099"/>
                </a:solidFill>
                <a:latin typeface="Georgia" pitchFamily="18" charset="0"/>
              </a:rPr>
            </a:br>
            <a:r>
              <a:rPr lang="ru-RU" sz="3200" b="1" smtClean="0">
                <a:solidFill>
                  <a:srgbClr val="000099"/>
                </a:solidFill>
                <a:latin typeface="Georgia" pitchFamily="18" charset="0"/>
              </a:rPr>
              <a:t>5.	Декоративный и поделочный материал</a:t>
            </a:r>
            <a:br>
              <a:rPr lang="ru-RU" sz="3200" b="1" smtClean="0">
                <a:solidFill>
                  <a:srgbClr val="000099"/>
                </a:solidFill>
                <a:latin typeface="Georgia" pitchFamily="18" charset="0"/>
              </a:rPr>
            </a:br>
            <a:r>
              <a:rPr lang="ru-RU" sz="3200" b="1" smtClean="0">
                <a:solidFill>
                  <a:srgbClr val="000099"/>
                </a:solidFill>
                <a:latin typeface="Georgia" pitchFamily="18" charset="0"/>
              </a:rPr>
              <a:t>6.	Канцелярский материал</a:t>
            </a:r>
            <a:br>
              <a:rPr lang="ru-RU" sz="3200" b="1" smtClean="0">
                <a:solidFill>
                  <a:srgbClr val="000099"/>
                </a:solidFill>
                <a:latin typeface="Georgia" pitchFamily="18" charset="0"/>
              </a:rPr>
            </a:br>
            <a:endParaRPr lang="ru-RU" sz="3200" b="1" smtClean="0">
              <a:solidFill>
                <a:srgbClr val="000099"/>
              </a:solidFill>
              <a:latin typeface="Georg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srcRect/>
          <a:stretch>
            <a:fillRect/>
          </a:stretch>
        </p:blipFill>
        <p:spPr bwMode="auto">
          <a:xfrm>
            <a:off x="0" y="4724400"/>
            <a:ext cx="9144000" cy="2133600"/>
          </a:xfrm>
          <a:prstGeom prst="rect">
            <a:avLst/>
          </a:prstGeom>
          <a:noFill/>
          <a:ln w="9525">
            <a:noFill/>
            <a:miter lim="800000"/>
            <a:headEnd/>
            <a:tailEnd/>
          </a:ln>
          <a:effectLst/>
        </p:spPr>
      </p:pic>
      <p:sp>
        <p:nvSpPr>
          <p:cNvPr id="14339" name="Заголовок 1"/>
          <p:cNvSpPr>
            <a:spLocks noGrp="1"/>
          </p:cNvSpPr>
          <p:nvPr>
            <p:ph type="title" idx="4294967295"/>
          </p:nvPr>
        </p:nvSpPr>
        <p:spPr>
          <a:xfrm>
            <a:off x="457200" y="274638"/>
            <a:ext cx="8229600" cy="850900"/>
          </a:xfrm>
        </p:spPr>
        <p:txBody>
          <a:bodyPr/>
          <a:lstStyle/>
          <a:p>
            <a:pPr eaLnBrk="1" hangingPunct="1"/>
            <a:r>
              <a:rPr lang="ru-RU" sz="3600" b="1" smtClean="0">
                <a:solidFill>
                  <a:srgbClr val="000099"/>
                </a:solidFill>
                <a:latin typeface="Georgia" pitchFamily="18" charset="0"/>
              </a:rPr>
              <a:t>Практическая часть проекта</a:t>
            </a:r>
            <a:r>
              <a:rPr lang="ru-RU" smtClean="0"/>
              <a:t> </a:t>
            </a:r>
            <a:br>
              <a:rPr lang="ru-RU" smtClean="0"/>
            </a:br>
            <a:endParaRPr lang="ru-RU" sz="2800" smtClean="0"/>
          </a:p>
        </p:txBody>
      </p:sp>
      <p:sp>
        <p:nvSpPr>
          <p:cNvPr id="14340" name="Объект 2"/>
          <p:cNvSpPr>
            <a:spLocks noGrp="1"/>
          </p:cNvSpPr>
          <p:nvPr>
            <p:ph idx="4294967295"/>
          </p:nvPr>
        </p:nvSpPr>
        <p:spPr>
          <a:xfrm>
            <a:off x="323850" y="981075"/>
            <a:ext cx="8569325" cy="5543550"/>
          </a:xfrm>
        </p:spPr>
        <p:txBody>
          <a:bodyPr/>
          <a:lstStyle/>
          <a:p>
            <a:pPr marL="0" indent="0" eaLnBrk="1" hangingPunct="1">
              <a:buFontTx/>
              <a:buNone/>
            </a:pPr>
            <a:r>
              <a:rPr lang="ru-RU" sz="2800" b="1" smtClean="0">
                <a:solidFill>
                  <a:srgbClr val="000099"/>
                </a:solidFill>
                <a:latin typeface="Georgia" pitchFamily="18" charset="0"/>
              </a:rPr>
              <a:t>1. С помощью классного руководителя деление классного коллектива на команды по интересам в количестве двух и более человек</a:t>
            </a:r>
            <a:br>
              <a:rPr lang="ru-RU" sz="2800" b="1" smtClean="0">
                <a:solidFill>
                  <a:srgbClr val="000099"/>
                </a:solidFill>
                <a:latin typeface="Georgia" pitchFamily="18" charset="0"/>
              </a:rPr>
            </a:br>
            <a:r>
              <a:rPr lang="ru-RU" sz="2800" b="1" smtClean="0">
                <a:solidFill>
                  <a:srgbClr val="000099"/>
                </a:solidFill>
                <a:latin typeface="Georgia" pitchFamily="18" charset="0"/>
              </a:rPr>
              <a:t>2. Жеребьёвка с помощью классного руководителя, согласно которой, каждая команда получает символическое изображение одного из зимних видов спорта, представленных на Зимних Олимпийских играх</a:t>
            </a:r>
            <a:br>
              <a:rPr lang="ru-RU" sz="2800" b="1" smtClean="0">
                <a:solidFill>
                  <a:srgbClr val="000099"/>
                </a:solidFill>
                <a:latin typeface="Georgia" pitchFamily="18" charset="0"/>
              </a:rPr>
            </a:br>
            <a:r>
              <a:rPr lang="ru-RU" sz="2800" b="1" smtClean="0">
                <a:solidFill>
                  <a:srgbClr val="000099"/>
                </a:solidFill>
                <a:latin typeface="Georgia" pitchFamily="18" charset="0"/>
              </a:rPr>
              <a:t>3. Работа каждой команды над коллажем</a:t>
            </a:r>
            <a:br>
              <a:rPr lang="ru-RU" sz="2800" b="1" smtClean="0">
                <a:solidFill>
                  <a:srgbClr val="000099"/>
                </a:solidFill>
                <a:latin typeface="Georgia" pitchFamily="18" charset="0"/>
              </a:rPr>
            </a:br>
            <a:r>
              <a:rPr lang="ru-RU" sz="2800" b="1" smtClean="0">
                <a:solidFill>
                  <a:srgbClr val="000099"/>
                </a:solidFill>
                <a:latin typeface="Georgia" pitchFamily="18" charset="0"/>
              </a:rPr>
              <a:t>4. Защита своей работы</a:t>
            </a:r>
            <a:r>
              <a:rPr lang="ru-RU" b="1" smtClean="0">
                <a:solidFill>
                  <a:srgbClr val="000099"/>
                </a:solidFill>
              </a:rPr>
              <a:t/>
            </a:r>
            <a:br>
              <a:rPr lang="ru-RU" b="1" smtClean="0">
                <a:solidFill>
                  <a:srgbClr val="000099"/>
                </a:solidFill>
              </a:rPr>
            </a:br>
            <a:endParaRPr lang="ru-RU" b="1" smtClean="0">
              <a:solidFill>
                <a:srgbClr val="0000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0" y="4724400"/>
            <a:ext cx="9144000" cy="2133600"/>
          </a:xfrm>
          <a:prstGeom prst="rect">
            <a:avLst/>
          </a:prstGeom>
          <a:noFill/>
          <a:ln w="9525">
            <a:noFill/>
            <a:miter lim="800000"/>
            <a:headEnd/>
            <a:tailEnd/>
          </a:ln>
          <a:effectLst/>
        </p:spPr>
      </p:pic>
      <p:sp>
        <p:nvSpPr>
          <p:cNvPr id="15363" name="Заголовок 1"/>
          <p:cNvSpPr>
            <a:spLocks noGrp="1"/>
          </p:cNvSpPr>
          <p:nvPr>
            <p:ph type="title" idx="4294967295"/>
          </p:nvPr>
        </p:nvSpPr>
        <p:spPr>
          <a:xfrm>
            <a:off x="323850" y="0"/>
            <a:ext cx="8229600" cy="1138238"/>
          </a:xfrm>
        </p:spPr>
        <p:txBody>
          <a:bodyPr/>
          <a:lstStyle/>
          <a:p>
            <a:pPr eaLnBrk="1" hangingPunct="1"/>
            <a:r>
              <a:rPr lang="ru-RU" sz="3200" b="1" smtClean="0">
                <a:solidFill>
                  <a:srgbClr val="000099"/>
                </a:solidFill>
                <a:latin typeface="Georgia" pitchFamily="18" charset="0"/>
              </a:rPr>
              <a:t>Ожидаемый результат проекта</a:t>
            </a:r>
            <a:r>
              <a:rPr lang="ru-RU" sz="3600" smtClean="0"/>
              <a:t> </a:t>
            </a:r>
          </a:p>
        </p:txBody>
      </p:sp>
      <p:sp>
        <p:nvSpPr>
          <p:cNvPr id="15364" name="Объект 2"/>
          <p:cNvSpPr>
            <a:spLocks noGrp="1"/>
          </p:cNvSpPr>
          <p:nvPr>
            <p:ph idx="4294967295"/>
          </p:nvPr>
        </p:nvSpPr>
        <p:spPr>
          <a:xfrm>
            <a:off x="323850" y="981075"/>
            <a:ext cx="8496300" cy="5543550"/>
          </a:xfrm>
        </p:spPr>
        <p:txBody>
          <a:bodyPr/>
          <a:lstStyle/>
          <a:p>
            <a:pPr marL="0" indent="0" eaLnBrk="1" hangingPunct="1">
              <a:buFontTx/>
              <a:buNone/>
            </a:pPr>
            <a:r>
              <a:rPr lang="ru-RU" smtClean="0">
                <a:solidFill>
                  <a:schemeClr val="tx2"/>
                </a:solidFill>
              </a:rPr>
              <a:t> </a:t>
            </a:r>
            <a:r>
              <a:rPr lang="ru-RU" sz="2800" b="1" smtClean="0">
                <a:solidFill>
                  <a:srgbClr val="000099"/>
                </a:solidFill>
                <a:latin typeface="Georgia" pitchFamily="18" charset="0"/>
              </a:rPr>
              <a:t>1) Получение эффективной учебно – методической разработки внеурочных форм деятельности по физической культуре для учащихся 2-х классов.</a:t>
            </a:r>
            <a:br>
              <a:rPr lang="ru-RU" sz="2800" b="1" smtClean="0">
                <a:solidFill>
                  <a:srgbClr val="000099"/>
                </a:solidFill>
                <a:latin typeface="Georgia" pitchFamily="18" charset="0"/>
              </a:rPr>
            </a:br>
            <a:r>
              <a:rPr lang="ru-RU" sz="2800" b="1" smtClean="0">
                <a:solidFill>
                  <a:srgbClr val="000099"/>
                </a:solidFill>
                <a:latin typeface="Georgia" pitchFamily="18" charset="0"/>
              </a:rPr>
              <a:t>2) Создание благоприятных условий для формирования здорового образа жизни и потребности в самостоятельных занятиях физическими упражнениями.    </a:t>
            </a:r>
            <a:br>
              <a:rPr lang="ru-RU" sz="2800" b="1" smtClean="0">
                <a:solidFill>
                  <a:srgbClr val="000099"/>
                </a:solidFill>
                <a:latin typeface="Georgia" pitchFamily="18" charset="0"/>
              </a:rPr>
            </a:br>
            <a:r>
              <a:rPr lang="ru-RU" sz="2800" b="1" smtClean="0">
                <a:solidFill>
                  <a:srgbClr val="000099"/>
                </a:solidFill>
                <a:latin typeface="Georgia" pitchFamily="18" charset="0"/>
              </a:rPr>
              <a:t> 3) Воспитание в учащихся стремления к сбережению и укреплению своего  </a:t>
            </a:r>
            <a:br>
              <a:rPr lang="ru-RU" sz="2800" b="1" smtClean="0">
                <a:solidFill>
                  <a:srgbClr val="000099"/>
                </a:solidFill>
                <a:latin typeface="Georgia" pitchFamily="18" charset="0"/>
              </a:rPr>
            </a:br>
            <a:r>
              <a:rPr lang="ru-RU" sz="2800" b="1" smtClean="0">
                <a:solidFill>
                  <a:srgbClr val="000099"/>
                </a:solidFill>
                <a:latin typeface="Georgia" pitchFamily="18" charset="0"/>
              </a:rPr>
              <a:t>   здоровья.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idx="4294967295"/>
          </p:nvPr>
        </p:nvSpPr>
        <p:spPr/>
        <p:txBody>
          <a:bodyPr/>
          <a:lstStyle/>
          <a:p>
            <a:pPr eaLnBrk="1" hangingPunct="1"/>
            <a:r>
              <a:rPr lang="ru-RU" sz="3200" b="1" smtClean="0">
                <a:solidFill>
                  <a:srgbClr val="000099"/>
                </a:solidFill>
                <a:latin typeface="Georgia" pitchFamily="18" charset="0"/>
              </a:rPr>
              <a:t>Эффективность проекта</a:t>
            </a:r>
            <a:r>
              <a:rPr lang="ru-RU" sz="3200" b="1" smtClean="0">
                <a:latin typeface="Georgia" pitchFamily="18" charset="0"/>
              </a:rPr>
              <a:t/>
            </a:r>
            <a:br>
              <a:rPr lang="ru-RU" sz="3200" b="1" smtClean="0">
                <a:latin typeface="Georgia" pitchFamily="18" charset="0"/>
              </a:rPr>
            </a:br>
            <a:endParaRPr lang="ru-RU" sz="3200" b="1" smtClean="0">
              <a:latin typeface="Georgia" pitchFamily="18" charset="0"/>
            </a:endParaRPr>
          </a:p>
        </p:txBody>
      </p:sp>
      <p:sp>
        <p:nvSpPr>
          <p:cNvPr id="16387" name="Объект 2"/>
          <p:cNvSpPr>
            <a:spLocks noGrp="1"/>
          </p:cNvSpPr>
          <p:nvPr>
            <p:ph idx="4294967295"/>
          </p:nvPr>
        </p:nvSpPr>
        <p:spPr>
          <a:xfrm>
            <a:off x="457200" y="981075"/>
            <a:ext cx="8229600" cy="1655763"/>
          </a:xfrm>
        </p:spPr>
        <p:txBody>
          <a:bodyPr/>
          <a:lstStyle/>
          <a:p>
            <a:pPr eaLnBrk="1" hangingPunct="1">
              <a:buFontTx/>
              <a:buNone/>
            </a:pPr>
            <a:r>
              <a:rPr lang="ru-RU" sz="2800" b="1" smtClean="0">
                <a:solidFill>
                  <a:srgbClr val="000099"/>
                </a:solidFill>
                <a:latin typeface="Georgia" pitchFamily="18" charset="0"/>
              </a:rPr>
              <a:t>    Эффективность проекта определяется с помощью анкетирования, опроса, наблюдений.</a:t>
            </a:r>
            <a:br>
              <a:rPr lang="ru-RU" sz="2800" b="1" smtClean="0">
                <a:solidFill>
                  <a:srgbClr val="000099"/>
                </a:solidFill>
                <a:latin typeface="Georgia" pitchFamily="18" charset="0"/>
              </a:rPr>
            </a:br>
            <a:endParaRPr lang="ru-RU" sz="2800" b="1" smtClean="0">
              <a:solidFill>
                <a:srgbClr val="000099"/>
              </a:solidFill>
              <a:latin typeface="Georgia" pitchFamily="18" charset="0"/>
            </a:endParaRPr>
          </a:p>
        </p:txBody>
      </p:sp>
      <p:pic>
        <p:nvPicPr>
          <p:cNvPr id="16388" name="Picture 8"/>
          <p:cNvPicPr>
            <a:picLocks noChangeAspect="1" noChangeArrowheads="1"/>
          </p:cNvPicPr>
          <p:nvPr/>
        </p:nvPicPr>
        <p:blipFill>
          <a:blip r:embed="rId2"/>
          <a:srcRect/>
          <a:stretch>
            <a:fillRect/>
          </a:stretch>
        </p:blipFill>
        <p:spPr bwMode="auto">
          <a:xfrm>
            <a:off x="0" y="4724400"/>
            <a:ext cx="9144000" cy="2133600"/>
          </a:xfrm>
          <a:prstGeom prst="rect">
            <a:avLst/>
          </a:prstGeom>
          <a:noFill/>
          <a:ln w="9525">
            <a:noFill/>
            <a:miter lim="800000"/>
            <a:headEnd/>
            <a:tailEnd/>
          </a:ln>
          <a:effectLst/>
        </p:spPr>
      </p:pic>
      <p:pic>
        <p:nvPicPr>
          <p:cNvPr id="16389" name="Picture 10"/>
          <p:cNvPicPr>
            <a:picLocks noChangeAspect="1" noChangeArrowheads="1"/>
          </p:cNvPicPr>
          <p:nvPr/>
        </p:nvPicPr>
        <p:blipFill>
          <a:blip r:embed="rId3" cstate="email"/>
          <a:srcRect/>
          <a:stretch>
            <a:fillRect/>
          </a:stretch>
        </p:blipFill>
        <p:spPr bwMode="auto">
          <a:xfrm>
            <a:off x="3635375" y="2205038"/>
            <a:ext cx="2828925" cy="30289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lum bright="70000" contrast="-70000"/>
          </a:blip>
          <a:srcRect/>
          <a:stretch>
            <a:fillRect/>
          </a:stretch>
        </p:blipFill>
        <p:spPr bwMode="auto">
          <a:xfrm>
            <a:off x="0" y="0"/>
            <a:ext cx="9144000" cy="6862763"/>
          </a:xfrm>
          <a:prstGeom prst="rect">
            <a:avLst/>
          </a:prstGeom>
          <a:noFill/>
          <a:ln w="9525">
            <a:noFill/>
            <a:miter lim="800000"/>
            <a:headEnd/>
            <a:tailEnd/>
          </a:ln>
          <a:effectLst/>
        </p:spPr>
      </p:pic>
      <p:sp>
        <p:nvSpPr>
          <p:cNvPr id="17411" name="Прямоугольник 1"/>
          <p:cNvSpPr>
            <a:spLocks noChangeArrowheads="1"/>
          </p:cNvSpPr>
          <p:nvPr/>
        </p:nvSpPr>
        <p:spPr bwMode="auto">
          <a:xfrm>
            <a:off x="395288" y="260350"/>
            <a:ext cx="8280400" cy="6607175"/>
          </a:xfrm>
          <a:prstGeom prst="rect">
            <a:avLst/>
          </a:prstGeom>
          <a:noFill/>
          <a:ln w="9525">
            <a:noFill/>
            <a:miter lim="800000"/>
            <a:headEnd/>
            <a:tailEnd/>
          </a:ln>
        </p:spPr>
        <p:txBody>
          <a:bodyPr>
            <a:spAutoFit/>
          </a:bodyPr>
          <a:lstStyle/>
          <a:p>
            <a:r>
              <a:rPr lang="ru-RU"/>
              <a:t>	</a:t>
            </a:r>
            <a:r>
              <a:rPr lang="ru-RU" sz="3600"/>
              <a:t> </a:t>
            </a:r>
            <a:r>
              <a:rPr lang="ru-RU" sz="3600" b="1">
                <a:solidFill>
                  <a:srgbClr val="000099"/>
                </a:solidFill>
                <a:latin typeface="Georgia" pitchFamily="18" charset="0"/>
              </a:rPr>
              <a:t>Заключение</a:t>
            </a:r>
            <a:endParaRPr lang="ru-RU" sz="3200" b="1">
              <a:solidFill>
                <a:srgbClr val="000099"/>
              </a:solidFill>
              <a:latin typeface="Georgia" pitchFamily="18" charset="0"/>
            </a:endParaRPr>
          </a:p>
          <a:p>
            <a:r>
              <a:rPr lang="ru-RU" sz="2400" b="1">
                <a:solidFill>
                  <a:srgbClr val="000099"/>
                </a:solidFill>
                <a:latin typeface="Georgia" pitchFamily="18" charset="0"/>
              </a:rPr>
              <a:t>Благодаря проведению проектной работы  учащиеся расширяют кругозор, приобщаются к зимним олимпийским видам спорта, учатся работать в команде,  ставить цели и достигать результатов.  Работа над проектом способствует воспитанию у учащихся патриотизма,   гордости за страну, в которой они живут. Внеурочные мероприятия способствуют  приобретению навыков  здорового образа жизни, ограждению подрастающего поколения от вредных привычек, помогают успешно решать задачи по воспитанию, развитию личности, эффективно познавать физические и духовные возможности.</a:t>
            </a:r>
          </a:p>
          <a:p>
            <a:endParaRPr lang="ru-RU" sz="2400" b="1">
              <a:solidFill>
                <a:srgbClr val="000099"/>
              </a:solidFill>
              <a:latin typeface="Georgia" pitchFamily="18" charset="0"/>
            </a:endParaRPr>
          </a:p>
          <a:p>
            <a:endParaRPr lang="ru-RU" sz="2800">
              <a:solidFill>
                <a:srgbClr val="000099"/>
              </a:solidFill>
              <a:latin typeface="Georgia" pitchFamily="18" charset="0"/>
            </a:endParaRPr>
          </a:p>
          <a:p>
            <a:endParaRPr lang="ru-RU"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pic>
        <p:nvPicPr>
          <p:cNvPr id="18435" name="Picture 2" descr="E:\плакаты\IMG_9058.JPG"/>
          <p:cNvPicPr>
            <a:picLocks noChangeAspect="1" noChangeArrowheads="1"/>
          </p:cNvPicPr>
          <p:nvPr/>
        </p:nvPicPr>
        <p:blipFill>
          <a:blip r:embed="rId3" cstate="email"/>
          <a:srcRect/>
          <a:stretch>
            <a:fillRect/>
          </a:stretch>
        </p:blipFill>
        <p:spPr bwMode="auto">
          <a:xfrm>
            <a:off x="827088" y="1395413"/>
            <a:ext cx="7058025" cy="4706937"/>
          </a:xfrm>
          <a:prstGeom prst="rect">
            <a:avLst/>
          </a:prstGeom>
          <a:noFill/>
          <a:ln w="76200" cmpd="tri">
            <a:solidFill>
              <a:srgbClr val="99CCFF"/>
            </a:solidFill>
            <a:miter lim="800000"/>
            <a:headEnd/>
            <a:tailEnd/>
          </a:ln>
        </p:spPr>
      </p:pic>
      <p:sp>
        <p:nvSpPr>
          <p:cNvPr id="18436" name="Заголовок 1"/>
          <p:cNvSpPr>
            <a:spLocks noGrp="1"/>
          </p:cNvSpPr>
          <p:nvPr>
            <p:ph type="title" idx="4294967295"/>
          </p:nvPr>
        </p:nvSpPr>
        <p:spPr>
          <a:xfrm>
            <a:off x="539750" y="260350"/>
            <a:ext cx="7477125" cy="996950"/>
          </a:xfrm>
        </p:spPr>
        <p:txBody>
          <a:bodyPr/>
          <a:lstStyle/>
          <a:p>
            <a:pPr eaLnBrk="1" hangingPunct="1"/>
            <a:r>
              <a:rPr lang="ru-RU" sz="3600" b="1" smtClean="0">
                <a:solidFill>
                  <a:srgbClr val="000099"/>
                </a:solidFill>
                <a:latin typeface="Georgia" pitchFamily="18" charset="0"/>
              </a:rPr>
              <a:t>Защита проекта во 2А классе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19459" name="Заголовок 1"/>
          <p:cNvSpPr>
            <a:spLocks noGrp="1"/>
          </p:cNvSpPr>
          <p:nvPr>
            <p:ph type="title" idx="4294967295"/>
          </p:nvPr>
        </p:nvSpPr>
        <p:spPr>
          <a:xfrm>
            <a:off x="611188" y="274638"/>
            <a:ext cx="7921625" cy="633412"/>
          </a:xfrm>
        </p:spPr>
        <p:txBody>
          <a:bodyPr/>
          <a:lstStyle/>
          <a:p>
            <a:pPr eaLnBrk="1" hangingPunct="1"/>
            <a:r>
              <a:rPr lang="ru-RU" sz="3600" b="1" smtClean="0">
                <a:solidFill>
                  <a:srgbClr val="000099"/>
                </a:solidFill>
                <a:latin typeface="Georgia" pitchFamily="18" charset="0"/>
              </a:rPr>
              <a:t>Защита проектов во 2Д классе</a:t>
            </a:r>
          </a:p>
        </p:txBody>
      </p:sp>
      <p:pic>
        <p:nvPicPr>
          <p:cNvPr id="19460" name="Picture 2" descr="E:\плакаты\IMG_9103.JPG"/>
          <p:cNvPicPr>
            <a:picLocks noChangeAspect="1" noChangeArrowheads="1"/>
          </p:cNvPicPr>
          <p:nvPr/>
        </p:nvPicPr>
        <p:blipFill>
          <a:blip r:embed="rId3" cstate="email"/>
          <a:srcRect/>
          <a:stretch>
            <a:fillRect/>
          </a:stretch>
        </p:blipFill>
        <p:spPr bwMode="auto">
          <a:xfrm>
            <a:off x="684213" y="1125538"/>
            <a:ext cx="7272337" cy="4848225"/>
          </a:xfrm>
          <a:prstGeom prst="rect">
            <a:avLst/>
          </a:prstGeom>
          <a:noFill/>
          <a:ln w="76200" cmpd="tri">
            <a:solidFill>
              <a:srgbClr val="99CCFF"/>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pic>
        <p:nvPicPr>
          <p:cNvPr id="20483" name="Picture 5" descr="E:\плакаты\IMG_9132.JPG"/>
          <p:cNvPicPr>
            <a:picLocks noChangeAspect="1" noChangeArrowheads="1"/>
          </p:cNvPicPr>
          <p:nvPr/>
        </p:nvPicPr>
        <p:blipFill>
          <a:blip r:embed="rId3" cstate="email"/>
          <a:srcRect/>
          <a:stretch>
            <a:fillRect/>
          </a:stretch>
        </p:blipFill>
        <p:spPr bwMode="auto">
          <a:xfrm>
            <a:off x="468313" y="908050"/>
            <a:ext cx="2700337" cy="1798638"/>
          </a:xfrm>
          <a:prstGeom prst="rect">
            <a:avLst/>
          </a:prstGeom>
          <a:noFill/>
          <a:ln w="9525">
            <a:solidFill>
              <a:srgbClr val="99CCFF"/>
            </a:solidFill>
            <a:miter lim="800000"/>
            <a:headEnd/>
            <a:tailEnd/>
          </a:ln>
        </p:spPr>
      </p:pic>
      <p:pic>
        <p:nvPicPr>
          <p:cNvPr id="20484" name="Picture 6" descr="E:\плакаты\IMG_9158.JPG"/>
          <p:cNvPicPr>
            <a:picLocks noChangeAspect="1" noChangeArrowheads="1"/>
          </p:cNvPicPr>
          <p:nvPr/>
        </p:nvPicPr>
        <p:blipFill>
          <a:blip r:embed="rId4" cstate="email"/>
          <a:srcRect/>
          <a:stretch>
            <a:fillRect/>
          </a:stretch>
        </p:blipFill>
        <p:spPr bwMode="auto">
          <a:xfrm>
            <a:off x="2627313" y="2060575"/>
            <a:ext cx="2413000" cy="1754188"/>
          </a:xfrm>
          <a:prstGeom prst="rect">
            <a:avLst/>
          </a:prstGeom>
          <a:noFill/>
          <a:ln w="9525">
            <a:solidFill>
              <a:srgbClr val="99CCFF"/>
            </a:solidFill>
            <a:miter lim="800000"/>
            <a:headEnd/>
            <a:tailEnd/>
          </a:ln>
        </p:spPr>
      </p:pic>
      <p:sp>
        <p:nvSpPr>
          <p:cNvPr id="20485" name="Заголовок 1"/>
          <p:cNvSpPr>
            <a:spLocks noGrp="1"/>
          </p:cNvSpPr>
          <p:nvPr>
            <p:ph type="title" idx="4294967295"/>
          </p:nvPr>
        </p:nvSpPr>
        <p:spPr>
          <a:xfrm>
            <a:off x="611188" y="188913"/>
            <a:ext cx="8064500" cy="792162"/>
          </a:xfrm>
        </p:spPr>
        <p:txBody>
          <a:bodyPr/>
          <a:lstStyle/>
          <a:p>
            <a:pPr eaLnBrk="1" hangingPunct="1"/>
            <a:r>
              <a:rPr lang="ru-RU" sz="3600" b="1" smtClean="0">
                <a:solidFill>
                  <a:srgbClr val="000099"/>
                </a:solidFill>
                <a:latin typeface="Georgia" pitchFamily="18" charset="0"/>
              </a:rPr>
              <a:t>Защита проектов во 2В классе</a:t>
            </a:r>
          </a:p>
        </p:txBody>
      </p:sp>
      <p:pic>
        <p:nvPicPr>
          <p:cNvPr id="20486" name="Picture 3" descr="E:\плакаты\IMG_9110.JPG"/>
          <p:cNvPicPr>
            <a:picLocks noChangeAspect="1" noChangeArrowheads="1"/>
          </p:cNvPicPr>
          <p:nvPr/>
        </p:nvPicPr>
        <p:blipFill>
          <a:blip r:embed="rId5" cstate="email"/>
          <a:srcRect/>
          <a:stretch>
            <a:fillRect/>
          </a:stretch>
        </p:blipFill>
        <p:spPr bwMode="auto">
          <a:xfrm>
            <a:off x="900113" y="4221163"/>
            <a:ext cx="2808287" cy="1871662"/>
          </a:xfrm>
          <a:prstGeom prst="rect">
            <a:avLst/>
          </a:prstGeom>
          <a:noFill/>
          <a:ln w="9525">
            <a:solidFill>
              <a:srgbClr val="99CCFF"/>
            </a:solidFill>
            <a:miter lim="800000"/>
            <a:headEnd/>
            <a:tailEnd/>
          </a:ln>
        </p:spPr>
      </p:pic>
      <p:pic>
        <p:nvPicPr>
          <p:cNvPr id="20487" name="Picture 4" descr="E:\плакаты\IMG_9125.JPG"/>
          <p:cNvPicPr>
            <a:picLocks noChangeAspect="1" noChangeArrowheads="1"/>
          </p:cNvPicPr>
          <p:nvPr/>
        </p:nvPicPr>
        <p:blipFill>
          <a:blip r:embed="rId6" cstate="email"/>
          <a:srcRect/>
          <a:stretch>
            <a:fillRect/>
          </a:stretch>
        </p:blipFill>
        <p:spPr bwMode="auto">
          <a:xfrm>
            <a:off x="4716463" y="3284538"/>
            <a:ext cx="2832100" cy="1887537"/>
          </a:xfrm>
          <a:prstGeom prst="rect">
            <a:avLst/>
          </a:prstGeom>
          <a:noFill/>
          <a:ln w="9525">
            <a:solidFill>
              <a:srgbClr val="99CCFF"/>
            </a:solidFill>
            <a:miter lim="800000"/>
            <a:headEnd/>
            <a:tailEnd/>
          </a:ln>
        </p:spPr>
      </p:pic>
      <p:pic>
        <p:nvPicPr>
          <p:cNvPr id="20488" name="Picture 2" descr="E:\плакаты\IMG_9108.JPG"/>
          <p:cNvPicPr>
            <a:picLocks noChangeAspect="1" noChangeArrowheads="1"/>
          </p:cNvPicPr>
          <p:nvPr/>
        </p:nvPicPr>
        <p:blipFill>
          <a:blip r:embed="rId7" cstate="email"/>
          <a:srcRect/>
          <a:stretch>
            <a:fillRect/>
          </a:stretch>
        </p:blipFill>
        <p:spPr bwMode="auto">
          <a:xfrm>
            <a:off x="5867400" y="1052513"/>
            <a:ext cx="2592388" cy="1827212"/>
          </a:xfrm>
          <a:prstGeom prst="rect">
            <a:avLst/>
          </a:prstGeom>
          <a:noFill/>
          <a:ln w="9525">
            <a:solidFill>
              <a:srgbClr val="99CCFF"/>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pic>
        <p:nvPicPr>
          <p:cNvPr id="21507" name="Picture 5" descr="E:\плакаты\IMG_9109.JPG"/>
          <p:cNvPicPr>
            <a:picLocks noChangeAspect="1" noChangeArrowheads="1"/>
          </p:cNvPicPr>
          <p:nvPr/>
        </p:nvPicPr>
        <p:blipFill>
          <a:blip r:embed="rId3" cstate="email"/>
          <a:srcRect/>
          <a:stretch>
            <a:fillRect/>
          </a:stretch>
        </p:blipFill>
        <p:spPr bwMode="auto">
          <a:xfrm>
            <a:off x="6011863" y="1268413"/>
            <a:ext cx="2735262" cy="1824037"/>
          </a:xfrm>
          <a:prstGeom prst="rect">
            <a:avLst/>
          </a:prstGeom>
          <a:noFill/>
          <a:ln w="9525">
            <a:solidFill>
              <a:srgbClr val="99CCFF"/>
            </a:solidFill>
            <a:miter lim="800000"/>
            <a:headEnd/>
            <a:tailEnd/>
          </a:ln>
        </p:spPr>
      </p:pic>
      <p:pic>
        <p:nvPicPr>
          <p:cNvPr id="21508" name="Picture 4" descr="E:\плакаты\IMG_9112.JPG"/>
          <p:cNvPicPr>
            <a:picLocks noChangeAspect="1" noChangeArrowheads="1"/>
          </p:cNvPicPr>
          <p:nvPr/>
        </p:nvPicPr>
        <p:blipFill>
          <a:blip r:embed="rId4" cstate="email"/>
          <a:srcRect/>
          <a:stretch>
            <a:fillRect/>
          </a:stretch>
        </p:blipFill>
        <p:spPr bwMode="auto">
          <a:xfrm>
            <a:off x="684213" y="908050"/>
            <a:ext cx="1787525" cy="2681288"/>
          </a:xfrm>
          <a:prstGeom prst="rect">
            <a:avLst/>
          </a:prstGeom>
          <a:noFill/>
          <a:ln w="9525">
            <a:solidFill>
              <a:srgbClr val="99CCFF"/>
            </a:solidFill>
            <a:miter lim="800000"/>
            <a:headEnd/>
            <a:tailEnd/>
          </a:ln>
        </p:spPr>
      </p:pic>
      <p:sp>
        <p:nvSpPr>
          <p:cNvPr id="21509" name="Заголовок 1"/>
          <p:cNvSpPr>
            <a:spLocks noGrp="1"/>
          </p:cNvSpPr>
          <p:nvPr>
            <p:ph type="title" idx="4294967295"/>
          </p:nvPr>
        </p:nvSpPr>
        <p:spPr>
          <a:xfrm>
            <a:off x="827088" y="260350"/>
            <a:ext cx="7848600" cy="635000"/>
          </a:xfrm>
        </p:spPr>
        <p:txBody>
          <a:bodyPr/>
          <a:lstStyle/>
          <a:p>
            <a:pPr eaLnBrk="1" hangingPunct="1"/>
            <a:r>
              <a:rPr lang="ru-RU" sz="3600" b="1" smtClean="0">
                <a:solidFill>
                  <a:srgbClr val="000099"/>
                </a:solidFill>
                <a:latin typeface="Georgia" pitchFamily="18" charset="0"/>
              </a:rPr>
              <a:t>Защита проектов во 2Б классе</a:t>
            </a:r>
          </a:p>
        </p:txBody>
      </p:sp>
      <p:pic>
        <p:nvPicPr>
          <p:cNvPr id="21510" name="Picture 2" descr="E:\плакаты\IMG_9118.JPG"/>
          <p:cNvPicPr>
            <a:picLocks noChangeAspect="1" noChangeArrowheads="1"/>
          </p:cNvPicPr>
          <p:nvPr/>
        </p:nvPicPr>
        <p:blipFill>
          <a:blip r:embed="rId5" cstate="email"/>
          <a:srcRect/>
          <a:stretch>
            <a:fillRect/>
          </a:stretch>
        </p:blipFill>
        <p:spPr bwMode="auto">
          <a:xfrm>
            <a:off x="611188" y="4149725"/>
            <a:ext cx="2879725" cy="1919288"/>
          </a:xfrm>
          <a:prstGeom prst="rect">
            <a:avLst/>
          </a:prstGeom>
          <a:noFill/>
          <a:ln w="9525">
            <a:solidFill>
              <a:srgbClr val="99CCFF"/>
            </a:solidFill>
            <a:miter lim="800000"/>
            <a:headEnd/>
            <a:tailEnd/>
          </a:ln>
        </p:spPr>
      </p:pic>
      <p:pic>
        <p:nvPicPr>
          <p:cNvPr id="21511" name="Picture 3" descr="E:\плакаты\IMG_9114.JPG"/>
          <p:cNvPicPr>
            <a:picLocks noChangeAspect="1" noChangeArrowheads="1"/>
          </p:cNvPicPr>
          <p:nvPr/>
        </p:nvPicPr>
        <p:blipFill>
          <a:blip r:embed="rId6" cstate="email"/>
          <a:srcRect/>
          <a:stretch>
            <a:fillRect/>
          </a:stretch>
        </p:blipFill>
        <p:spPr bwMode="auto">
          <a:xfrm>
            <a:off x="5219700" y="4221163"/>
            <a:ext cx="2808288" cy="1873250"/>
          </a:xfrm>
          <a:prstGeom prst="rect">
            <a:avLst/>
          </a:prstGeom>
          <a:noFill/>
          <a:ln w="9525">
            <a:solidFill>
              <a:srgbClr val="99CCFF"/>
            </a:solidFill>
            <a:miter lim="800000"/>
            <a:headEnd/>
            <a:tailEnd/>
          </a:ln>
        </p:spPr>
      </p:pic>
      <p:pic>
        <p:nvPicPr>
          <p:cNvPr id="21512" name="Picture 6" descr="E:\плакаты\IMG_9121.JPG"/>
          <p:cNvPicPr>
            <a:picLocks noChangeAspect="1" noChangeArrowheads="1"/>
          </p:cNvPicPr>
          <p:nvPr/>
        </p:nvPicPr>
        <p:blipFill>
          <a:blip r:embed="rId7" cstate="email"/>
          <a:srcRect/>
          <a:stretch>
            <a:fillRect/>
          </a:stretch>
        </p:blipFill>
        <p:spPr bwMode="auto">
          <a:xfrm>
            <a:off x="3059113" y="1773238"/>
            <a:ext cx="2808287" cy="2084387"/>
          </a:xfrm>
          <a:prstGeom prst="rect">
            <a:avLst/>
          </a:prstGeom>
          <a:noFill/>
          <a:ln w="9525">
            <a:solidFill>
              <a:srgbClr val="99CCFF"/>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srcRect/>
          <a:stretch>
            <a:fillRect/>
          </a:stretch>
        </p:blipFill>
        <p:spPr bwMode="auto">
          <a:xfrm>
            <a:off x="0" y="0"/>
            <a:ext cx="2484438" cy="6858000"/>
          </a:xfrm>
          <a:prstGeom prst="rect">
            <a:avLst/>
          </a:prstGeom>
          <a:noFill/>
          <a:ln w="9525">
            <a:noFill/>
            <a:miter lim="800000"/>
            <a:headEnd/>
            <a:tailEnd/>
          </a:ln>
          <a:effectLst/>
        </p:spPr>
      </p:pic>
      <p:pic>
        <p:nvPicPr>
          <p:cNvPr id="4099" name="Picture 7"/>
          <p:cNvPicPr>
            <a:picLocks noChangeAspect="1" noChangeArrowheads="1"/>
          </p:cNvPicPr>
          <p:nvPr/>
        </p:nvPicPr>
        <p:blipFill>
          <a:blip r:embed="rId4"/>
          <a:srcRect/>
          <a:stretch>
            <a:fillRect/>
          </a:stretch>
        </p:blipFill>
        <p:spPr bwMode="auto">
          <a:xfrm>
            <a:off x="1476375" y="1916113"/>
            <a:ext cx="6769100" cy="4605337"/>
          </a:xfrm>
          <a:prstGeom prst="rect">
            <a:avLst/>
          </a:prstGeom>
          <a:noFill/>
          <a:ln w="9525">
            <a:noFill/>
            <a:miter lim="800000"/>
            <a:headEnd/>
            <a:tailEnd/>
          </a:ln>
          <a:effectLst/>
        </p:spPr>
      </p:pic>
      <p:sp>
        <p:nvSpPr>
          <p:cNvPr id="4100" name="Заголовок 1"/>
          <p:cNvSpPr>
            <a:spLocks noGrp="1"/>
          </p:cNvSpPr>
          <p:nvPr>
            <p:ph type="ctrTitle" idx="4294967295"/>
          </p:nvPr>
        </p:nvSpPr>
        <p:spPr>
          <a:xfrm>
            <a:off x="685800" y="879475"/>
            <a:ext cx="7772400" cy="1470025"/>
          </a:xfrm>
        </p:spPr>
        <p:txBody>
          <a:bodyPr/>
          <a:lstStyle/>
          <a:p>
            <a:pPr eaLnBrk="1" hangingPunct="1"/>
            <a:r>
              <a:rPr lang="ru-RU" smtClean="0"/>
              <a:t> </a:t>
            </a:r>
          </a:p>
        </p:txBody>
      </p:sp>
      <p:sp>
        <p:nvSpPr>
          <p:cNvPr id="4101" name="Rectangle 1"/>
          <p:cNvSpPr>
            <a:spLocks noGrp="1" noChangeArrowheads="1"/>
          </p:cNvSpPr>
          <p:nvPr>
            <p:ph type="subTitle" idx="4294967295"/>
          </p:nvPr>
        </p:nvSpPr>
        <p:spPr>
          <a:xfrm>
            <a:off x="1331913" y="188913"/>
            <a:ext cx="6400800" cy="1752600"/>
          </a:xfrm>
        </p:spPr>
        <p:txBody>
          <a:bodyPr lIns="0" tIns="0" rIns="0" bIns="0"/>
          <a:lstStyle/>
          <a:p>
            <a:pPr indent="-341313" algn="ctr" eaLnBrk="1" hangingPunct="1">
              <a:spcBef>
                <a:spcPts val="800"/>
              </a:spcBef>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b="1" smtClean="0">
                <a:solidFill>
                  <a:srgbClr val="006699"/>
                </a:solidFill>
                <a:latin typeface="Georgia" pitchFamily="18" charset="0"/>
              </a:rPr>
              <a:t>Тема проекта</a:t>
            </a:r>
          </a:p>
        </p:txBody>
      </p:sp>
      <p:sp>
        <p:nvSpPr>
          <p:cNvPr id="4102" name="Заголовок 1"/>
          <p:cNvSpPr>
            <a:spLocks/>
          </p:cNvSpPr>
          <p:nvPr/>
        </p:nvSpPr>
        <p:spPr bwMode="auto">
          <a:xfrm>
            <a:off x="358775" y="0"/>
            <a:ext cx="8785225" cy="2578100"/>
          </a:xfrm>
          <a:prstGeom prst="rect">
            <a:avLst/>
          </a:prstGeom>
          <a:noFill/>
          <a:ln w="9525">
            <a:noFill/>
            <a:miter lim="800000"/>
            <a:headEnd/>
            <a:tailEnd/>
          </a:ln>
        </p:spPr>
        <p:txBody>
          <a:bodyPr anchor="ctr"/>
          <a:lstStyle/>
          <a:p>
            <a:pPr indent="457200" algn="ctr">
              <a:lnSpc>
                <a:spcPct val="115000"/>
              </a:lnSpc>
            </a:pPr>
            <a:r>
              <a:rPr lang="ru-RU" sz="4400" b="1">
                <a:solidFill>
                  <a:srgbClr val="0070C0"/>
                </a:solidFill>
                <a:latin typeface="Georgia" pitchFamily="18" charset="0"/>
                <a:cs typeface="Times New Roman" pitchFamily="18" charset="0"/>
              </a:rPr>
              <a:t>«Зимние олимпийские виды спорта»</a:t>
            </a:r>
            <a:endParaRPr lang="ru-RU" sz="4000" b="1">
              <a:solidFill>
                <a:srgbClr val="0070C0"/>
              </a:solidFill>
              <a:latin typeface="Georgia"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22531" name="Rectangle 2"/>
          <p:cNvSpPr>
            <a:spLocks noGrp="1" noChangeArrowheads="1"/>
          </p:cNvSpPr>
          <p:nvPr>
            <p:ph type="ctrTitle" idx="4294967295"/>
          </p:nvPr>
        </p:nvSpPr>
        <p:spPr>
          <a:xfrm>
            <a:off x="0" y="0"/>
            <a:ext cx="8604250" cy="908050"/>
          </a:xfrm>
        </p:spPr>
        <p:txBody>
          <a:bodyPr/>
          <a:lstStyle/>
          <a:p>
            <a:pPr eaLnBrk="1" hangingPunct="1"/>
            <a:r>
              <a:rPr lang="ru-RU" sz="3600" b="1" smtClean="0">
                <a:solidFill>
                  <a:srgbClr val="000099"/>
                </a:solidFill>
                <a:latin typeface="Georgia" pitchFamily="18" charset="0"/>
              </a:rPr>
              <a:t>Защита проектов во 2Г классе</a:t>
            </a:r>
          </a:p>
        </p:txBody>
      </p:sp>
      <p:pic>
        <p:nvPicPr>
          <p:cNvPr id="22532" name="Picture 2" descr="E:\плакаты\IMG_9169.JPG"/>
          <p:cNvPicPr>
            <a:picLocks noChangeAspect="1" noChangeArrowheads="1"/>
          </p:cNvPicPr>
          <p:nvPr/>
        </p:nvPicPr>
        <p:blipFill>
          <a:blip r:embed="rId3" cstate="email"/>
          <a:srcRect/>
          <a:stretch>
            <a:fillRect/>
          </a:stretch>
        </p:blipFill>
        <p:spPr bwMode="auto">
          <a:xfrm>
            <a:off x="684213" y="3500438"/>
            <a:ext cx="3382962" cy="2255837"/>
          </a:xfrm>
          <a:prstGeom prst="rect">
            <a:avLst/>
          </a:prstGeom>
          <a:noFill/>
          <a:ln w="9525">
            <a:solidFill>
              <a:srgbClr val="99CCFF"/>
            </a:solidFill>
            <a:miter lim="800000"/>
            <a:headEnd/>
            <a:tailEnd/>
          </a:ln>
        </p:spPr>
      </p:pic>
      <p:pic>
        <p:nvPicPr>
          <p:cNvPr id="22533" name="Picture 3" descr="E:\плакаты\IMG_9183.JPG"/>
          <p:cNvPicPr>
            <a:picLocks noChangeAspect="1" noChangeArrowheads="1"/>
          </p:cNvPicPr>
          <p:nvPr/>
        </p:nvPicPr>
        <p:blipFill>
          <a:blip r:embed="rId4" cstate="email"/>
          <a:srcRect/>
          <a:stretch>
            <a:fillRect/>
          </a:stretch>
        </p:blipFill>
        <p:spPr bwMode="auto">
          <a:xfrm>
            <a:off x="755650" y="908050"/>
            <a:ext cx="3348038" cy="2232025"/>
          </a:xfrm>
          <a:prstGeom prst="rect">
            <a:avLst/>
          </a:prstGeom>
          <a:noFill/>
          <a:ln w="9525">
            <a:solidFill>
              <a:srgbClr val="99CCFF"/>
            </a:solidFill>
            <a:miter lim="800000"/>
            <a:headEnd/>
            <a:tailEnd/>
          </a:ln>
        </p:spPr>
      </p:pic>
      <p:pic>
        <p:nvPicPr>
          <p:cNvPr id="22534" name="Picture 4" descr="E:\плакаты\IMG_9191.JPG"/>
          <p:cNvPicPr>
            <a:picLocks noChangeAspect="1" noChangeArrowheads="1"/>
          </p:cNvPicPr>
          <p:nvPr/>
        </p:nvPicPr>
        <p:blipFill>
          <a:blip r:embed="rId5" cstate="email"/>
          <a:srcRect/>
          <a:stretch>
            <a:fillRect/>
          </a:stretch>
        </p:blipFill>
        <p:spPr bwMode="auto">
          <a:xfrm>
            <a:off x="4859338" y="908050"/>
            <a:ext cx="3278187" cy="2185988"/>
          </a:xfrm>
          <a:prstGeom prst="rect">
            <a:avLst/>
          </a:prstGeom>
          <a:noFill/>
          <a:ln w="9525">
            <a:solidFill>
              <a:srgbClr val="99CCFF"/>
            </a:solidFill>
            <a:miter lim="800000"/>
            <a:headEnd/>
            <a:tailEnd/>
          </a:ln>
        </p:spPr>
      </p:pic>
      <p:pic>
        <p:nvPicPr>
          <p:cNvPr id="22535" name="Picture 5" descr="E:\плакаты\IMG_9199.JPG"/>
          <p:cNvPicPr>
            <a:picLocks noChangeAspect="1" noChangeArrowheads="1"/>
          </p:cNvPicPr>
          <p:nvPr/>
        </p:nvPicPr>
        <p:blipFill>
          <a:blip r:embed="rId6" cstate="email"/>
          <a:srcRect/>
          <a:stretch>
            <a:fillRect/>
          </a:stretch>
        </p:blipFill>
        <p:spPr bwMode="auto">
          <a:xfrm>
            <a:off x="4932363" y="3644900"/>
            <a:ext cx="3168650" cy="2160588"/>
          </a:xfrm>
          <a:prstGeom prst="rect">
            <a:avLst/>
          </a:prstGeom>
          <a:noFill/>
          <a:ln w="9525">
            <a:solidFill>
              <a:srgbClr val="99CCFF"/>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lum bright="70000" contrast="-70000"/>
          </a:blip>
          <a:srcRect/>
          <a:stretch>
            <a:fillRect/>
          </a:stretch>
        </p:blipFill>
        <p:spPr bwMode="auto">
          <a:xfrm>
            <a:off x="41275" y="0"/>
            <a:ext cx="9144000" cy="6858000"/>
          </a:xfrm>
          <a:prstGeom prst="rect">
            <a:avLst/>
          </a:prstGeom>
          <a:noFill/>
          <a:ln w="9525">
            <a:noFill/>
            <a:miter lim="800000"/>
            <a:headEnd/>
            <a:tailEnd/>
          </a:ln>
          <a:effectLst/>
        </p:spPr>
      </p:pic>
      <p:sp>
        <p:nvSpPr>
          <p:cNvPr id="23555" name="Rectangle 2"/>
          <p:cNvSpPr>
            <a:spLocks noGrp="1" noChangeArrowheads="1"/>
          </p:cNvSpPr>
          <p:nvPr>
            <p:ph type="title" idx="4294967295"/>
          </p:nvPr>
        </p:nvSpPr>
        <p:spPr/>
        <p:txBody>
          <a:bodyPr/>
          <a:lstStyle/>
          <a:p>
            <a:pPr eaLnBrk="1" hangingPunct="1"/>
            <a:r>
              <a:rPr lang="ru-RU" sz="3600" b="1" smtClean="0">
                <a:solidFill>
                  <a:srgbClr val="000099"/>
                </a:solidFill>
                <a:latin typeface="Georgia" pitchFamily="18" charset="0"/>
              </a:rPr>
              <a:t>Защита проектов во 2Е классе</a:t>
            </a:r>
          </a:p>
        </p:txBody>
      </p:sp>
      <p:pic>
        <p:nvPicPr>
          <p:cNvPr id="23556" name="Picture 4" descr="E:\2 Е\IMG_5215.JPG"/>
          <p:cNvPicPr>
            <a:picLocks noChangeAspect="1" noChangeArrowheads="1"/>
          </p:cNvPicPr>
          <p:nvPr/>
        </p:nvPicPr>
        <p:blipFill>
          <a:blip r:embed="rId3" cstate="email"/>
          <a:srcRect/>
          <a:stretch>
            <a:fillRect/>
          </a:stretch>
        </p:blipFill>
        <p:spPr bwMode="auto">
          <a:xfrm>
            <a:off x="323850" y="1455738"/>
            <a:ext cx="3003550" cy="2001837"/>
          </a:xfrm>
          <a:prstGeom prst="rect">
            <a:avLst/>
          </a:prstGeom>
          <a:noFill/>
          <a:ln w="9525">
            <a:noFill/>
            <a:miter lim="800000"/>
            <a:headEnd/>
            <a:tailEnd/>
          </a:ln>
        </p:spPr>
      </p:pic>
      <p:pic>
        <p:nvPicPr>
          <p:cNvPr id="23557" name="Picture 5" descr="E:\2 Е\IMG_5225.JPG"/>
          <p:cNvPicPr>
            <a:picLocks noChangeAspect="1" noChangeArrowheads="1"/>
          </p:cNvPicPr>
          <p:nvPr/>
        </p:nvPicPr>
        <p:blipFill>
          <a:blip r:embed="rId4" cstate="email"/>
          <a:srcRect/>
          <a:stretch>
            <a:fillRect/>
          </a:stretch>
        </p:blipFill>
        <p:spPr bwMode="auto">
          <a:xfrm>
            <a:off x="3797300" y="1268413"/>
            <a:ext cx="1728788" cy="2592387"/>
          </a:xfrm>
          <a:prstGeom prst="rect">
            <a:avLst/>
          </a:prstGeom>
          <a:noFill/>
          <a:ln w="9525">
            <a:noFill/>
            <a:miter lim="800000"/>
            <a:headEnd/>
            <a:tailEnd/>
          </a:ln>
        </p:spPr>
      </p:pic>
      <p:pic>
        <p:nvPicPr>
          <p:cNvPr id="23558" name="Picture 6" descr="E:\2 Е\IMG_5222.JPG"/>
          <p:cNvPicPr>
            <a:picLocks noChangeAspect="1" noChangeArrowheads="1"/>
          </p:cNvPicPr>
          <p:nvPr/>
        </p:nvPicPr>
        <p:blipFill>
          <a:blip r:embed="rId5" cstate="email"/>
          <a:srcRect/>
          <a:stretch>
            <a:fillRect/>
          </a:stretch>
        </p:blipFill>
        <p:spPr bwMode="auto">
          <a:xfrm>
            <a:off x="250825" y="4365625"/>
            <a:ext cx="2916238" cy="1943100"/>
          </a:xfrm>
          <a:prstGeom prst="rect">
            <a:avLst/>
          </a:prstGeom>
          <a:noFill/>
          <a:ln w="9525">
            <a:noFill/>
            <a:miter lim="800000"/>
            <a:headEnd/>
            <a:tailEnd/>
          </a:ln>
        </p:spPr>
      </p:pic>
      <p:pic>
        <p:nvPicPr>
          <p:cNvPr id="23559" name="Picture 7" descr="E:\2 Е\IMG_5218.JPG"/>
          <p:cNvPicPr>
            <a:picLocks noChangeAspect="1" noChangeArrowheads="1"/>
          </p:cNvPicPr>
          <p:nvPr/>
        </p:nvPicPr>
        <p:blipFill>
          <a:blip r:embed="rId6" cstate="email"/>
          <a:srcRect/>
          <a:stretch>
            <a:fillRect/>
          </a:stretch>
        </p:blipFill>
        <p:spPr bwMode="auto">
          <a:xfrm>
            <a:off x="6270625" y="4424363"/>
            <a:ext cx="2735263" cy="1825625"/>
          </a:xfrm>
          <a:prstGeom prst="rect">
            <a:avLst/>
          </a:prstGeom>
          <a:noFill/>
          <a:ln w="9525">
            <a:noFill/>
            <a:miter lim="800000"/>
            <a:headEnd/>
            <a:tailEnd/>
          </a:ln>
        </p:spPr>
      </p:pic>
      <p:pic>
        <p:nvPicPr>
          <p:cNvPr id="23560" name="Picture 8" descr="E:\2 Е\IMG_5229.JPG"/>
          <p:cNvPicPr>
            <a:picLocks noChangeAspect="1" noChangeArrowheads="1"/>
          </p:cNvPicPr>
          <p:nvPr/>
        </p:nvPicPr>
        <p:blipFill>
          <a:blip r:embed="rId7" cstate="email"/>
          <a:srcRect/>
          <a:stretch>
            <a:fillRect/>
          </a:stretch>
        </p:blipFill>
        <p:spPr bwMode="auto">
          <a:xfrm>
            <a:off x="3294063" y="4424363"/>
            <a:ext cx="2736850" cy="1825625"/>
          </a:xfrm>
          <a:prstGeom prst="rect">
            <a:avLst/>
          </a:prstGeom>
          <a:noFill/>
          <a:ln w="9525">
            <a:noFill/>
            <a:miter lim="800000"/>
            <a:headEnd/>
            <a:tailEnd/>
          </a:ln>
        </p:spPr>
      </p:pic>
      <p:pic>
        <p:nvPicPr>
          <p:cNvPr id="23561" name="Picture 9" descr="E:\2 Е\IMG_5232.JPG"/>
          <p:cNvPicPr>
            <a:picLocks noChangeAspect="1" noChangeArrowheads="1"/>
          </p:cNvPicPr>
          <p:nvPr/>
        </p:nvPicPr>
        <p:blipFill>
          <a:blip r:embed="rId8" cstate="email"/>
          <a:srcRect/>
          <a:stretch>
            <a:fillRect/>
          </a:stretch>
        </p:blipFill>
        <p:spPr bwMode="auto">
          <a:xfrm>
            <a:off x="6045200" y="1455738"/>
            <a:ext cx="2960688" cy="19732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Корнеева Ирина\Desktop\Корнеева И.Н\фото видео\баскетбол\Баскетбол-шоу диск\Баскетбол-шоу\DSCN1641.JPG"/>
          <p:cNvPicPr>
            <a:picLocks noChangeAspect="1" noChangeArrowheads="1"/>
          </p:cNvPicPr>
          <p:nvPr/>
        </p:nvPicPr>
        <p:blipFill>
          <a:blip r:embed="rId2" cstate="email"/>
          <a:srcRect/>
          <a:stretch>
            <a:fillRect/>
          </a:stretch>
        </p:blipFill>
        <p:spPr bwMode="auto">
          <a:xfrm>
            <a:off x="0" y="1484313"/>
            <a:ext cx="1763713" cy="1322387"/>
          </a:xfrm>
          <a:prstGeom prst="rect">
            <a:avLst/>
          </a:prstGeom>
          <a:noFill/>
          <a:ln w="9525">
            <a:noFill/>
            <a:miter lim="800000"/>
            <a:headEnd/>
            <a:tailEnd/>
          </a:ln>
        </p:spPr>
      </p:pic>
      <p:pic>
        <p:nvPicPr>
          <p:cNvPr id="5123" name="Picture 4" descr="C:\Users\Корнеева Ирина\Desktop\Корнеева И.Н\фото видео\туризм\тропой туриста 2011\P1030225.JPG"/>
          <p:cNvPicPr>
            <a:picLocks noChangeAspect="1" noChangeArrowheads="1"/>
          </p:cNvPicPr>
          <p:nvPr/>
        </p:nvPicPr>
        <p:blipFill>
          <a:blip r:embed="rId3" cstate="email"/>
          <a:srcRect/>
          <a:stretch>
            <a:fillRect/>
          </a:stretch>
        </p:blipFill>
        <p:spPr bwMode="auto">
          <a:xfrm>
            <a:off x="0" y="0"/>
            <a:ext cx="1763713" cy="1412875"/>
          </a:xfrm>
          <a:prstGeom prst="rect">
            <a:avLst/>
          </a:prstGeom>
          <a:noFill/>
          <a:ln w="9525">
            <a:noFill/>
            <a:miter lim="800000"/>
            <a:headEnd/>
            <a:tailEnd/>
          </a:ln>
        </p:spPr>
      </p:pic>
      <p:pic>
        <p:nvPicPr>
          <p:cNvPr id="5124" name="Picture 5" descr="C:\Users\Корнеева Ирина\Desktop\Корнеева И.Н\фото видео\эстафеты к 9 мая\спортивно-патриоточеская эстафета 2010\IMG_8236.JPG"/>
          <p:cNvPicPr>
            <a:picLocks noChangeAspect="1" noChangeArrowheads="1"/>
          </p:cNvPicPr>
          <p:nvPr/>
        </p:nvPicPr>
        <p:blipFill>
          <a:blip r:embed="rId4" cstate="email"/>
          <a:srcRect/>
          <a:stretch>
            <a:fillRect/>
          </a:stretch>
        </p:blipFill>
        <p:spPr bwMode="auto">
          <a:xfrm>
            <a:off x="0" y="2852738"/>
            <a:ext cx="1763713" cy="1355725"/>
          </a:xfrm>
          <a:prstGeom prst="rect">
            <a:avLst/>
          </a:prstGeom>
          <a:noFill/>
          <a:ln w="9525">
            <a:noFill/>
            <a:miter lim="800000"/>
            <a:headEnd/>
            <a:tailEnd/>
          </a:ln>
        </p:spPr>
      </p:pic>
      <p:pic>
        <p:nvPicPr>
          <p:cNvPr id="5125" name="Picture 2" descr="C:\Users\Корнеева Ирина\Desktop\Корнеева И.Н\фото видео\эстафеты к 9 мая\спортивно-патриоточеская эстафета 2010\IMG_8284.JPG"/>
          <p:cNvPicPr>
            <a:picLocks noChangeAspect="1" noChangeArrowheads="1"/>
          </p:cNvPicPr>
          <p:nvPr/>
        </p:nvPicPr>
        <p:blipFill>
          <a:blip r:embed="rId5" cstate="email"/>
          <a:srcRect/>
          <a:stretch>
            <a:fillRect/>
          </a:stretch>
        </p:blipFill>
        <p:spPr bwMode="auto">
          <a:xfrm>
            <a:off x="7380288" y="0"/>
            <a:ext cx="1763712" cy="1176338"/>
          </a:xfrm>
          <a:prstGeom prst="rect">
            <a:avLst/>
          </a:prstGeom>
          <a:noFill/>
          <a:ln w="9525">
            <a:noFill/>
            <a:miter lim="800000"/>
            <a:headEnd/>
            <a:tailEnd/>
          </a:ln>
        </p:spPr>
      </p:pic>
      <p:pic>
        <p:nvPicPr>
          <p:cNvPr id="5126" name="Picture 4" descr="C:\Users\Корнеева Ирина\Desktop\Корнеева И.Н\фото видео\Весёлые старты\Весёлые старты 2005 г\DSCN1083.JPG"/>
          <p:cNvPicPr>
            <a:picLocks noChangeAspect="1" noChangeArrowheads="1"/>
          </p:cNvPicPr>
          <p:nvPr/>
        </p:nvPicPr>
        <p:blipFill>
          <a:blip r:embed="rId6" cstate="email"/>
          <a:srcRect/>
          <a:stretch>
            <a:fillRect/>
          </a:stretch>
        </p:blipFill>
        <p:spPr bwMode="auto">
          <a:xfrm>
            <a:off x="0" y="5516563"/>
            <a:ext cx="1763713" cy="1341437"/>
          </a:xfrm>
          <a:prstGeom prst="rect">
            <a:avLst/>
          </a:prstGeom>
          <a:noFill/>
          <a:ln w="9525">
            <a:noFill/>
            <a:miter lim="800000"/>
            <a:headEnd/>
            <a:tailEnd/>
          </a:ln>
        </p:spPr>
      </p:pic>
      <p:pic>
        <p:nvPicPr>
          <p:cNvPr id="5127" name="Picture 3" descr="C:\Users\Корнеева Ирина\Desktop\Корнеева И.Н\фото видео\Весёлые старты\веселые старты 2009 районные сор-я\IMG_1368.jpg"/>
          <p:cNvPicPr>
            <a:picLocks noChangeAspect="1" noChangeArrowheads="1"/>
          </p:cNvPicPr>
          <p:nvPr/>
        </p:nvPicPr>
        <p:blipFill>
          <a:blip r:embed="rId7" cstate="email"/>
          <a:srcRect/>
          <a:stretch>
            <a:fillRect/>
          </a:stretch>
        </p:blipFill>
        <p:spPr bwMode="auto">
          <a:xfrm>
            <a:off x="0" y="4292600"/>
            <a:ext cx="1763713" cy="1174750"/>
          </a:xfrm>
          <a:prstGeom prst="rect">
            <a:avLst/>
          </a:prstGeom>
          <a:noFill/>
          <a:ln w="9525">
            <a:noFill/>
            <a:miter lim="800000"/>
            <a:headEnd/>
            <a:tailEnd/>
          </a:ln>
        </p:spPr>
      </p:pic>
      <p:pic>
        <p:nvPicPr>
          <p:cNvPr id="5128" name="Picture 4" descr="C:\Users\Корнеева Ирина\Desktop\Корнеева И.Н\фото видео\спартакиада\спартакиада 2009 г\DSCN7762.JPG"/>
          <p:cNvPicPr>
            <a:picLocks noChangeAspect="1" noChangeArrowheads="1"/>
          </p:cNvPicPr>
          <p:nvPr/>
        </p:nvPicPr>
        <p:blipFill>
          <a:blip r:embed="rId8" cstate="email"/>
          <a:srcRect/>
          <a:stretch>
            <a:fillRect/>
          </a:stretch>
        </p:blipFill>
        <p:spPr bwMode="auto">
          <a:xfrm>
            <a:off x="7380288" y="1268413"/>
            <a:ext cx="1763712" cy="1322387"/>
          </a:xfrm>
          <a:prstGeom prst="rect">
            <a:avLst/>
          </a:prstGeom>
          <a:noFill/>
          <a:ln w="9525">
            <a:noFill/>
            <a:miter lim="800000"/>
            <a:headEnd/>
            <a:tailEnd/>
          </a:ln>
        </p:spPr>
      </p:pic>
      <p:pic>
        <p:nvPicPr>
          <p:cNvPr id="5129" name="Picture 3" descr="C:\Users\Корнеева Ирина\Desktop\Корнеева И.Н\фото видео\баскетбол\Баскетбол-шоу диск\Баскет-шоу папка\DSCN1595.JPG"/>
          <p:cNvPicPr>
            <a:picLocks noChangeAspect="1" noChangeArrowheads="1"/>
          </p:cNvPicPr>
          <p:nvPr/>
        </p:nvPicPr>
        <p:blipFill>
          <a:blip r:embed="rId9" cstate="email"/>
          <a:srcRect/>
          <a:stretch>
            <a:fillRect/>
          </a:stretch>
        </p:blipFill>
        <p:spPr bwMode="auto">
          <a:xfrm>
            <a:off x="7380288" y="2636838"/>
            <a:ext cx="1763712" cy="1322387"/>
          </a:xfrm>
          <a:prstGeom prst="rect">
            <a:avLst/>
          </a:prstGeom>
          <a:noFill/>
          <a:ln w="9525">
            <a:noFill/>
            <a:miter lim="800000"/>
            <a:headEnd/>
            <a:tailEnd/>
          </a:ln>
        </p:spPr>
      </p:pic>
      <p:pic>
        <p:nvPicPr>
          <p:cNvPr id="5130" name="Picture 4" descr="C:\Users\Корнеева Ирина\Desktop\Корнеева И.Н\фото видео\баскетбол\Баскетбол-шоу диск\Баскет-шоу папка\DSCN1593.JPG"/>
          <p:cNvPicPr>
            <a:picLocks noChangeAspect="1" noChangeArrowheads="1"/>
          </p:cNvPicPr>
          <p:nvPr/>
        </p:nvPicPr>
        <p:blipFill>
          <a:blip r:embed="rId10" cstate="email"/>
          <a:srcRect/>
          <a:stretch>
            <a:fillRect/>
          </a:stretch>
        </p:blipFill>
        <p:spPr bwMode="auto">
          <a:xfrm>
            <a:off x="7380288" y="4076700"/>
            <a:ext cx="1763712" cy="1323975"/>
          </a:xfrm>
          <a:prstGeom prst="rect">
            <a:avLst/>
          </a:prstGeom>
          <a:noFill/>
          <a:ln w="9525">
            <a:noFill/>
            <a:miter lim="800000"/>
            <a:headEnd/>
            <a:tailEnd/>
          </a:ln>
        </p:spPr>
      </p:pic>
      <p:pic>
        <p:nvPicPr>
          <p:cNvPr id="5131" name="Picture 2" descr="C:\Users\Корнеева Ирина\Desktop\Корнеева И.Н\фото видео\спартакиада\спартакиада 2009 г\DSCN8242.JPG"/>
          <p:cNvPicPr>
            <a:picLocks noChangeAspect="1" noChangeArrowheads="1"/>
          </p:cNvPicPr>
          <p:nvPr/>
        </p:nvPicPr>
        <p:blipFill>
          <a:blip r:embed="rId11" cstate="email"/>
          <a:srcRect/>
          <a:stretch>
            <a:fillRect/>
          </a:stretch>
        </p:blipFill>
        <p:spPr bwMode="auto">
          <a:xfrm>
            <a:off x="7380288" y="5534025"/>
            <a:ext cx="1763712" cy="1323975"/>
          </a:xfrm>
          <a:prstGeom prst="rect">
            <a:avLst/>
          </a:prstGeom>
          <a:noFill/>
          <a:ln w="9525">
            <a:noFill/>
            <a:miter lim="800000"/>
            <a:headEnd/>
            <a:tailEnd/>
          </a:ln>
        </p:spPr>
      </p:pic>
      <p:sp>
        <p:nvSpPr>
          <p:cNvPr id="5132" name="Text Box 13"/>
          <p:cNvSpPr txBox="1">
            <a:spLocks noChangeArrowheads="1"/>
          </p:cNvSpPr>
          <p:nvPr/>
        </p:nvSpPr>
        <p:spPr bwMode="auto">
          <a:xfrm>
            <a:off x="1763713" y="0"/>
            <a:ext cx="5689600" cy="6224588"/>
          </a:xfrm>
          <a:prstGeom prst="rect">
            <a:avLst/>
          </a:prstGeom>
          <a:noFill/>
          <a:ln w="9525">
            <a:noFill/>
            <a:miter lim="800000"/>
            <a:headEnd/>
            <a:tailEnd/>
          </a:ln>
          <a:effectLst/>
        </p:spPr>
        <p:txBody>
          <a:bodyPr>
            <a:spAutoFit/>
          </a:bodyPr>
          <a:lstStyle/>
          <a:p>
            <a:r>
              <a:rPr lang="ru-RU" sz="2400" b="1">
                <a:solidFill>
                  <a:srgbClr val="0070C0"/>
                </a:solidFill>
              </a:rPr>
              <a:t>                        </a:t>
            </a:r>
            <a:r>
              <a:rPr lang="ru-RU" b="1">
                <a:solidFill>
                  <a:schemeClr val="tx2"/>
                </a:solidFill>
                <a:latin typeface="Georgia" pitchFamily="18" charset="0"/>
              </a:rPr>
              <a:t>Актуальность  </a:t>
            </a:r>
            <a:r>
              <a:rPr lang="ru-RU">
                <a:solidFill>
                  <a:schemeClr val="tx2"/>
                </a:solidFill>
                <a:latin typeface="Georgia" pitchFamily="18" charset="0"/>
              </a:rPr>
              <a:t/>
            </a:r>
            <a:br>
              <a:rPr lang="ru-RU">
                <a:solidFill>
                  <a:schemeClr val="tx2"/>
                </a:solidFill>
                <a:latin typeface="Georgia" pitchFamily="18" charset="0"/>
              </a:rPr>
            </a:br>
            <a:r>
              <a:rPr lang="ru-RU">
                <a:solidFill>
                  <a:schemeClr val="tx2"/>
                </a:solidFill>
                <a:latin typeface="Georgia" pitchFamily="18" charset="0"/>
              </a:rPr>
              <a:t>  </a:t>
            </a:r>
            <a:r>
              <a:rPr lang="ru-RU" b="1">
                <a:solidFill>
                  <a:schemeClr val="tx2"/>
                </a:solidFill>
                <a:latin typeface="Georgia" pitchFamily="18" charset="0"/>
              </a:rPr>
              <a:t>Здоровье человека на 50% зависит от образа жизни, который он ведёт.      </a:t>
            </a:r>
            <a:br>
              <a:rPr lang="ru-RU" b="1">
                <a:solidFill>
                  <a:schemeClr val="tx2"/>
                </a:solidFill>
                <a:latin typeface="Georgia" pitchFamily="18" charset="0"/>
              </a:rPr>
            </a:br>
            <a:r>
              <a:rPr lang="ru-RU" b="1">
                <a:solidFill>
                  <a:schemeClr val="tx2"/>
                </a:solidFill>
                <a:latin typeface="Georgia" pitchFamily="18" charset="0"/>
              </a:rPr>
              <a:t>  Важно побудить подрастающее поколение к формированию полезных привычек, научить осознано управлять своим поведением для сбережения и укрепления своего здоровья.  В этом нам помогают внеклассные мероприятия. Здесь учащиеся могут проявить свою  целеустремленность, кругозор, волевые,   физические качества, сообразительность, коллективизм. </a:t>
            </a:r>
            <a:br>
              <a:rPr lang="ru-RU" b="1">
                <a:solidFill>
                  <a:schemeClr val="tx2"/>
                </a:solidFill>
                <a:latin typeface="Georgia" pitchFamily="18" charset="0"/>
              </a:rPr>
            </a:br>
            <a:r>
              <a:rPr lang="ru-RU" b="1">
                <a:solidFill>
                  <a:schemeClr val="tx2"/>
                </a:solidFill>
                <a:latin typeface="Georgia" pitchFamily="18" charset="0"/>
              </a:rPr>
              <a:t> В процессе подготовки и проведения мероприятий  воссоздаются довольно сложные и ярко эмоционально окрашенные межчеловеческие отношения. В ходе борьбы происходит сопоставление сил в условиях упорядоченного соперничества, борьбы за первенство или возможно высокое достижение. </a:t>
            </a:r>
            <a:br>
              <a:rPr lang="ru-RU" b="1">
                <a:solidFill>
                  <a:schemeClr val="tx2"/>
                </a:solidFill>
                <a:latin typeface="Georgia" pitchFamily="18" charset="0"/>
              </a:rPr>
            </a:br>
            <a:r>
              <a:rPr lang="ru-RU" b="1">
                <a:solidFill>
                  <a:schemeClr val="tx2"/>
                </a:solidFill>
                <a:latin typeface="Georgia" pitchFamily="18" charset="0"/>
              </a:rPr>
              <a:t>  Такие состязания всегда проходят шумно под подбадривающие крики болельщиков.</a:t>
            </a:r>
            <a:r>
              <a:rPr lang="ru-RU" b="1">
                <a:solidFill>
                  <a:srgbClr val="0070C0"/>
                </a:solidFill>
                <a:latin typeface="Georgia"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395288" y="0"/>
            <a:ext cx="8240712" cy="6165850"/>
          </a:xfrm>
        </p:spPr>
        <p:txBody>
          <a:bodyPr/>
          <a:lstStyle/>
          <a:p>
            <a:r>
              <a:rPr lang="ru-RU" sz="2800" b="1" smtClean="0">
                <a:solidFill>
                  <a:schemeClr val="tx2"/>
                </a:solidFill>
                <a:latin typeface="Georgia" pitchFamily="18" charset="0"/>
              </a:rPr>
              <a:t>Постановка проблемы</a:t>
            </a:r>
            <a:r>
              <a:rPr lang="ru-RU" sz="2400" b="1" smtClean="0">
                <a:solidFill>
                  <a:schemeClr val="tx2"/>
                </a:solidFill>
                <a:latin typeface="Georgia" pitchFamily="18" charset="0"/>
              </a:rPr>
              <a:t>  </a:t>
            </a:r>
            <a:br>
              <a:rPr lang="ru-RU" sz="2400" b="1" smtClean="0">
                <a:solidFill>
                  <a:schemeClr val="tx2"/>
                </a:solidFill>
                <a:latin typeface="Georgia" pitchFamily="18" charset="0"/>
              </a:rPr>
            </a:br>
            <a:r>
              <a:rPr lang="ru-RU" sz="2400" b="1" smtClean="0">
                <a:solidFill>
                  <a:schemeClr val="tx2"/>
                </a:solidFill>
                <a:latin typeface="Georgia" pitchFamily="18" charset="0"/>
              </a:rPr>
              <a:t>   </a:t>
            </a:r>
            <a:r>
              <a:rPr lang="ru-RU" sz="2000" b="1" smtClean="0">
                <a:solidFill>
                  <a:schemeClr val="tx2"/>
                </a:solidFill>
                <a:latin typeface="Georgia" pitchFamily="18" charset="0"/>
              </a:rPr>
              <a:t>Работая в школе, я заметила,  что имеет место тенденция. Взрослея, некоторые учащиеся освобождаются от уроков физической культуры по состоянию здоровья.  За время учёбы по причине малоподвижного образа жизни состояние здоровья детей  изменяется не в лучшую сторону. </a:t>
            </a:r>
            <a:br>
              <a:rPr lang="ru-RU" sz="2000" b="1" smtClean="0">
                <a:solidFill>
                  <a:schemeClr val="tx2"/>
                </a:solidFill>
                <a:latin typeface="Georgia" pitchFamily="18" charset="0"/>
              </a:rPr>
            </a:br>
            <a:r>
              <a:rPr lang="ru-RU" sz="2000" b="1" smtClean="0">
                <a:solidFill>
                  <a:schemeClr val="tx2"/>
                </a:solidFill>
                <a:latin typeface="Georgia" pitchFamily="18" charset="0"/>
              </a:rPr>
              <a:t>  Чтобы ребята активно проводили время на свежем воздухе и летом и зимой, они должны больше знать о разных видах спорта</a:t>
            </a:r>
            <a:r>
              <a:rPr lang="ru-RU" sz="2400" b="1" smtClean="0">
                <a:solidFill>
                  <a:schemeClr val="tx2"/>
                </a:solidFill>
                <a:latin typeface="Georgia" pitchFamily="18" charset="0"/>
              </a:rPr>
              <a:t>.</a:t>
            </a:r>
            <a:r>
              <a:rPr lang="ru-RU" sz="2800" smtClean="0">
                <a:solidFill>
                  <a:schemeClr val="tx2"/>
                </a:solidFill>
                <a:latin typeface="Georgia" pitchFamily="18" charset="0"/>
              </a:rPr>
              <a:t> </a:t>
            </a:r>
            <a:r>
              <a:rPr lang="ru-RU" sz="2000" b="1" smtClean="0">
                <a:solidFill>
                  <a:schemeClr val="tx2"/>
                </a:solidFill>
                <a:latin typeface="Georgia" pitchFamily="18" charset="0"/>
              </a:rPr>
              <a:t>Представляемый проект «Игры, которые мы заслужили страной» связан с   большим спортивным    – приближающимися зимними Олимпийскими играми в  Сочи.  </a:t>
            </a:r>
            <a:br>
              <a:rPr lang="ru-RU" sz="2000" b="1" smtClean="0">
                <a:solidFill>
                  <a:schemeClr val="tx2"/>
                </a:solidFill>
                <a:latin typeface="Georgia" pitchFamily="18" charset="0"/>
              </a:rPr>
            </a:br>
            <a:r>
              <a:rPr lang="ru-RU" sz="2000" b="1" smtClean="0">
                <a:solidFill>
                  <a:schemeClr val="tx2"/>
                </a:solidFill>
                <a:latin typeface="Georgia" pitchFamily="18" charset="0"/>
              </a:rPr>
              <a:t>Принимая участие в проекте, ребята больше узнают о зимних видах спорта, которые   закаляют организм и укрепляют здоровье, а также имеют возможность выбрать для самостоятельных занятий наиболее понравившийся вид</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2"/>
          <a:srcRect/>
          <a:stretch>
            <a:fillRect/>
          </a:stretch>
        </p:blipFill>
        <p:spPr bwMode="auto">
          <a:xfrm>
            <a:off x="0" y="0"/>
            <a:ext cx="2484438" cy="6858000"/>
          </a:xfrm>
          <a:prstGeom prst="rect">
            <a:avLst/>
          </a:prstGeom>
          <a:noFill/>
          <a:ln w="9525">
            <a:noFill/>
            <a:miter lim="800000"/>
            <a:headEnd/>
            <a:tailEnd/>
          </a:ln>
          <a:effectLst/>
        </p:spPr>
      </p:pic>
      <p:sp>
        <p:nvSpPr>
          <p:cNvPr id="7171" name="Заголовок 1"/>
          <p:cNvSpPr>
            <a:spLocks noGrp="1"/>
          </p:cNvSpPr>
          <p:nvPr>
            <p:ph type="title" idx="4294967295"/>
          </p:nvPr>
        </p:nvSpPr>
        <p:spPr>
          <a:xfrm>
            <a:off x="457200" y="274638"/>
            <a:ext cx="8229600" cy="1858962"/>
          </a:xfrm>
        </p:spPr>
        <p:txBody>
          <a:bodyPr/>
          <a:lstStyle/>
          <a:p>
            <a:pPr eaLnBrk="1" hangingPunct="1"/>
            <a:r>
              <a:rPr lang="ru-RU" sz="2800" b="1" smtClean="0">
                <a:solidFill>
                  <a:srgbClr val="000099"/>
                </a:solidFill>
                <a:latin typeface="Georgia" pitchFamily="18" charset="0"/>
              </a:rPr>
              <a:t>Цель </a:t>
            </a:r>
            <a:br>
              <a:rPr lang="ru-RU" sz="2800" b="1" smtClean="0">
                <a:solidFill>
                  <a:srgbClr val="000099"/>
                </a:solidFill>
                <a:latin typeface="Georgia" pitchFamily="18" charset="0"/>
              </a:rPr>
            </a:br>
            <a:r>
              <a:rPr lang="ru-RU" smtClean="0">
                <a:solidFill>
                  <a:srgbClr val="000099"/>
                </a:solidFill>
                <a:latin typeface="Georgia" pitchFamily="18" charset="0"/>
              </a:rPr>
              <a:t>   </a:t>
            </a:r>
            <a:r>
              <a:rPr lang="ru-RU" sz="2400" b="1" smtClean="0">
                <a:solidFill>
                  <a:srgbClr val="000099"/>
                </a:solidFill>
                <a:latin typeface="Georgia" pitchFamily="18" charset="0"/>
              </a:rPr>
              <a:t>Разработать мероприятие,  способствующее расширению кругозора и приобщающее детей к занятиям  зимними видами спорта, воспитывающее патриотизм</a:t>
            </a:r>
            <a:r>
              <a:rPr lang="ru-RU" sz="2400" smtClean="0">
                <a:solidFill>
                  <a:srgbClr val="000099"/>
                </a:solidFill>
                <a:latin typeface="Georgia" pitchFamily="18" charset="0"/>
              </a:rPr>
              <a:t>.</a:t>
            </a:r>
            <a:r>
              <a:rPr lang="ru-RU" sz="4000" smtClean="0">
                <a:solidFill>
                  <a:srgbClr val="0070C0"/>
                </a:solidFill>
              </a:rPr>
              <a:t> </a:t>
            </a:r>
            <a:endParaRPr lang="ru-RU" sz="4000" smtClean="0"/>
          </a:p>
        </p:txBody>
      </p:sp>
      <p:sp>
        <p:nvSpPr>
          <p:cNvPr id="7172" name="Rectangle 8"/>
          <p:cNvSpPr>
            <a:spLocks noChangeArrowheads="1"/>
          </p:cNvSpPr>
          <p:nvPr/>
        </p:nvSpPr>
        <p:spPr bwMode="auto">
          <a:xfrm>
            <a:off x="595313" y="2492375"/>
            <a:ext cx="8548687" cy="4108450"/>
          </a:xfrm>
          <a:prstGeom prst="rect">
            <a:avLst/>
          </a:prstGeom>
          <a:noFill/>
          <a:ln w="9525">
            <a:noFill/>
            <a:miter lim="800000"/>
            <a:headEnd/>
            <a:tailEnd/>
          </a:ln>
          <a:effectLst/>
        </p:spPr>
        <p:txBody>
          <a:bodyPr>
            <a:spAutoFit/>
          </a:bodyPr>
          <a:lstStyle/>
          <a:p>
            <a:r>
              <a:rPr lang="ru-RU" sz="2400" b="1">
                <a:solidFill>
                  <a:srgbClr val="0070C0"/>
                </a:solidFill>
                <a:latin typeface="Georgia" pitchFamily="18" charset="0"/>
              </a:rPr>
              <a:t>                                   </a:t>
            </a:r>
            <a:r>
              <a:rPr lang="ru-RU" sz="2400" b="1">
                <a:solidFill>
                  <a:srgbClr val="000099"/>
                </a:solidFill>
                <a:latin typeface="Georgia" pitchFamily="18" charset="0"/>
              </a:rPr>
              <a:t>Задачи проекта:</a:t>
            </a:r>
            <a:r>
              <a:rPr lang="ru-RU" sz="2400">
                <a:solidFill>
                  <a:srgbClr val="000099"/>
                </a:solidFill>
                <a:latin typeface="Georgia" pitchFamily="18" charset="0"/>
              </a:rPr>
              <a:t/>
            </a:r>
            <a:br>
              <a:rPr lang="ru-RU" sz="2400">
                <a:solidFill>
                  <a:srgbClr val="000099"/>
                </a:solidFill>
                <a:latin typeface="Georgia" pitchFamily="18" charset="0"/>
              </a:rPr>
            </a:br>
            <a:r>
              <a:rPr lang="ru-RU" sz="2400" b="1">
                <a:solidFill>
                  <a:srgbClr val="000099"/>
                </a:solidFill>
                <a:latin typeface="Georgia" pitchFamily="18" charset="0"/>
              </a:rPr>
              <a:t>1) разработать положение  о конкурсе коллажей «Игры, которые мы заслужили целой страной»</a:t>
            </a:r>
            <a:br>
              <a:rPr lang="ru-RU" sz="2400" b="1">
                <a:solidFill>
                  <a:srgbClr val="000099"/>
                </a:solidFill>
                <a:latin typeface="Georgia" pitchFamily="18" charset="0"/>
              </a:rPr>
            </a:br>
            <a:r>
              <a:rPr lang="ru-RU" sz="2400" b="1">
                <a:solidFill>
                  <a:srgbClr val="000099"/>
                </a:solidFill>
                <a:latin typeface="Georgia" pitchFamily="18" charset="0"/>
              </a:rPr>
              <a:t>2) определить критерии оценки работ учащихся </a:t>
            </a:r>
            <a:br>
              <a:rPr lang="ru-RU" sz="2400" b="1">
                <a:solidFill>
                  <a:srgbClr val="000099"/>
                </a:solidFill>
                <a:latin typeface="Georgia" pitchFamily="18" charset="0"/>
              </a:rPr>
            </a:br>
            <a:r>
              <a:rPr lang="ru-RU" sz="2400" b="1">
                <a:solidFill>
                  <a:srgbClr val="000099"/>
                </a:solidFill>
                <a:latin typeface="Georgia" pitchFamily="18" charset="0"/>
              </a:rPr>
              <a:t>3) выявить победителей и призёров</a:t>
            </a:r>
            <a:br>
              <a:rPr lang="ru-RU" sz="2400" b="1">
                <a:solidFill>
                  <a:srgbClr val="000099"/>
                </a:solidFill>
                <a:latin typeface="Georgia" pitchFamily="18" charset="0"/>
              </a:rPr>
            </a:br>
            <a:r>
              <a:rPr lang="ru-RU" sz="2400" b="1">
                <a:solidFill>
                  <a:srgbClr val="000099"/>
                </a:solidFill>
                <a:latin typeface="Georgia" pitchFamily="18" charset="0"/>
              </a:rPr>
              <a:t>4) провести выставку работ</a:t>
            </a:r>
            <a:br>
              <a:rPr lang="ru-RU" sz="2400" b="1">
                <a:solidFill>
                  <a:srgbClr val="000099"/>
                </a:solidFill>
                <a:latin typeface="Georgia" pitchFamily="18" charset="0"/>
              </a:rPr>
            </a:br>
            <a:r>
              <a:rPr lang="ru-RU" sz="2400" b="1">
                <a:solidFill>
                  <a:srgbClr val="000099"/>
                </a:solidFill>
                <a:latin typeface="Georgia" pitchFamily="18" charset="0"/>
              </a:rPr>
              <a:t>5)  проанализировать  полученные результаты</a:t>
            </a:r>
            <a:br>
              <a:rPr lang="ru-RU" sz="2400" b="1">
                <a:solidFill>
                  <a:srgbClr val="000099"/>
                </a:solidFill>
                <a:latin typeface="Georgia" pitchFamily="18" charset="0"/>
              </a:rPr>
            </a:br>
            <a:r>
              <a:rPr lang="ru-RU" sz="2400" b="1">
                <a:solidFill>
                  <a:srgbClr val="000099"/>
                </a:solidFill>
                <a:latin typeface="Georgia" pitchFamily="18" charset="0"/>
              </a:rPr>
              <a:t>6) транслировать   опыт</a:t>
            </a:r>
          </a:p>
          <a:p>
            <a:r>
              <a:rPr lang="ru-RU" sz="2400" b="1">
                <a:solidFill>
                  <a:srgbClr val="000099"/>
                </a:solidFill>
                <a:latin typeface="Georgia" pitchFamily="18" charset="0"/>
              </a:rPr>
              <a:t>      </a:t>
            </a:r>
          </a:p>
          <a:p>
            <a:r>
              <a:rPr lang="ru-RU" sz="2400" b="1">
                <a:solidFill>
                  <a:srgbClr val="000099"/>
                </a:solidFill>
                <a:latin typeface="Georgia" pitchFamily="18" charset="0"/>
              </a:rPr>
              <a:t>                               Целевая группа –</a:t>
            </a:r>
          </a:p>
          <a:p>
            <a:r>
              <a:rPr lang="ru-RU" sz="2400" b="1">
                <a:solidFill>
                  <a:srgbClr val="000099"/>
                </a:solidFill>
                <a:latin typeface="Georgia" pitchFamily="18" charset="0"/>
              </a:rPr>
              <a:t>                                                 учащиеся 2-х классов</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lum bright="70000" contrast="-70000"/>
          </a:blip>
          <a:srcRect/>
          <a:stretch>
            <a:fillRect/>
          </a:stretch>
        </p:blipFill>
        <p:spPr bwMode="auto">
          <a:xfrm>
            <a:off x="0" y="0"/>
            <a:ext cx="9144000" cy="6862763"/>
          </a:xfrm>
          <a:prstGeom prst="rect">
            <a:avLst/>
          </a:prstGeom>
          <a:noFill/>
          <a:ln w="9525">
            <a:noFill/>
            <a:miter lim="800000"/>
            <a:headEnd/>
            <a:tailEnd/>
          </a:ln>
          <a:effectLst/>
        </p:spPr>
      </p:pic>
      <p:sp>
        <p:nvSpPr>
          <p:cNvPr id="8195" name="Заголовок 1"/>
          <p:cNvSpPr>
            <a:spLocks noGrp="1"/>
          </p:cNvSpPr>
          <p:nvPr>
            <p:ph type="title" idx="4294967295"/>
          </p:nvPr>
        </p:nvSpPr>
        <p:spPr>
          <a:xfrm>
            <a:off x="457200" y="274638"/>
            <a:ext cx="8229600" cy="6323012"/>
          </a:xfrm>
        </p:spPr>
        <p:txBody>
          <a:bodyPr/>
          <a:lstStyle/>
          <a:p>
            <a:pPr algn="l" eaLnBrk="1" hangingPunct="1"/>
            <a:r>
              <a:rPr lang="ru-RU" sz="1800" b="1" smtClean="0"/>
              <a:t/>
            </a:r>
            <a:br>
              <a:rPr lang="ru-RU" sz="1800" b="1" smtClean="0"/>
            </a:br>
            <a:r>
              <a:rPr lang="ru-RU" sz="1800" b="1" smtClean="0">
                <a:solidFill>
                  <a:schemeClr val="accent2"/>
                </a:solidFill>
              </a:rPr>
              <a:t>Коллаж (от фр. collage — приклеивание) — технический приём в изобразительном искусстве, заключающийся в создании живописных или графических произведений путём наклеивания на какую-либо основу предметов и материалов, отличающихся от основы по цвету и фактуре.</a:t>
            </a:r>
            <a:br>
              <a:rPr lang="ru-RU" sz="1800" b="1" smtClean="0">
                <a:solidFill>
                  <a:schemeClr val="accent2"/>
                </a:solidFill>
              </a:rPr>
            </a:br>
            <a:r>
              <a:rPr lang="ru-RU" sz="1800" b="1" smtClean="0">
                <a:solidFill>
                  <a:schemeClr val="accent2"/>
                </a:solidFill>
              </a:rPr>
              <a:t>Коллажем также называется произведение, целиком выполненное в этой технике.</a:t>
            </a:r>
            <a:br>
              <a:rPr lang="ru-RU" sz="1800" b="1" smtClean="0">
                <a:solidFill>
                  <a:schemeClr val="accent2"/>
                </a:solidFill>
              </a:rPr>
            </a:br>
            <a:r>
              <a:rPr lang="ru-RU" sz="1800" b="1" smtClean="0">
                <a:solidFill>
                  <a:schemeClr val="accent2"/>
                </a:solidFill>
              </a:rPr>
              <a:t>Коллаж используется главным образом для получения эффекта неожиданности от сочетания разнородных материалов, а также ради эмоциональной насыщенности и остроты произведения.</a:t>
            </a:r>
            <a:br>
              <a:rPr lang="ru-RU" sz="1800" b="1" smtClean="0">
                <a:solidFill>
                  <a:schemeClr val="accent2"/>
                </a:solidFill>
              </a:rPr>
            </a:br>
            <a:r>
              <a:rPr lang="ru-RU" sz="1800" b="1" smtClean="0">
                <a:solidFill>
                  <a:schemeClr val="accent2"/>
                </a:solidFill>
              </a:rPr>
              <a:t>Коллаж может быть дорисованным любыми другими средствами — тушью, акварелью и т. д.</a:t>
            </a:r>
            <a:br>
              <a:rPr lang="ru-RU" sz="1800" b="1" smtClean="0">
                <a:solidFill>
                  <a:schemeClr val="accent2"/>
                </a:solidFill>
              </a:rPr>
            </a:br>
            <a:r>
              <a:rPr lang="ru-RU" sz="1800" b="1" smtClean="0">
                <a:solidFill>
                  <a:schemeClr val="accent2"/>
                </a:solidFill>
              </a:rPr>
              <a:t>В искусство коллаж был введён как формальный эксперимент кубистами, футуристами,  идадаистами. На том этапе в изобразительных целях применялись обрывки газет, фотографий, обоев. Наклеивались на холст куски ткани, щепки и т. п.</a:t>
            </a:r>
            <a:br>
              <a:rPr lang="ru-RU" sz="1800" b="1" smtClean="0">
                <a:solidFill>
                  <a:schemeClr val="accent2"/>
                </a:solidFill>
              </a:rPr>
            </a:br>
            <a:r>
              <a:rPr lang="ru-RU" sz="1800" b="1" smtClean="0">
                <a:solidFill>
                  <a:schemeClr val="accent2"/>
                </a:solidFill>
              </a:rPr>
              <a:t>Считается, что первыми в искусстве технику коллажа применили Жорж Брак и Пабло Пикассо в 1910-1912 годах. Первым художником, работающим исключительно в технике коллажа был Курт Швиттерс.</a:t>
            </a:r>
            <a:br>
              <a:rPr lang="ru-RU" sz="1800" b="1" smtClean="0">
                <a:solidFill>
                  <a:schemeClr val="accent2"/>
                </a:solidFill>
              </a:rPr>
            </a:br>
            <a:endParaRPr lang="ru-RU" sz="1800" b="1" smtClean="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lum bright="70000" contrast="-70000"/>
          </a:blip>
          <a:srcRect/>
          <a:stretch>
            <a:fillRect/>
          </a:stretch>
        </p:blipFill>
        <p:spPr bwMode="auto">
          <a:xfrm>
            <a:off x="0" y="0"/>
            <a:ext cx="9144000" cy="6862763"/>
          </a:xfrm>
          <a:prstGeom prst="rect">
            <a:avLst/>
          </a:prstGeom>
          <a:noFill/>
          <a:ln w="9525">
            <a:noFill/>
            <a:miter lim="800000"/>
            <a:headEnd/>
            <a:tailEnd/>
          </a:ln>
          <a:effectLst/>
        </p:spPr>
      </p:pic>
      <p:sp>
        <p:nvSpPr>
          <p:cNvPr id="9219" name="Заголовок 1"/>
          <p:cNvSpPr>
            <a:spLocks noGrp="1"/>
          </p:cNvSpPr>
          <p:nvPr>
            <p:ph type="title" idx="4294967295"/>
          </p:nvPr>
        </p:nvSpPr>
        <p:spPr>
          <a:xfrm>
            <a:off x="179388" y="115888"/>
            <a:ext cx="8785225" cy="6553200"/>
          </a:xfrm>
        </p:spPr>
        <p:txBody>
          <a:bodyPr/>
          <a:lstStyle/>
          <a:p>
            <a:pPr algn="l" eaLnBrk="1" hangingPunct="1"/>
            <a:r>
              <a:rPr lang="ru-RU" sz="1100" b="1" smtClean="0"/>
              <a:t>П О Л О Ж Е Н И Е</a:t>
            </a:r>
            <a:br>
              <a:rPr lang="ru-RU" sz="1100" b="1" smtClean="0"/>
            </a:br>
            <a:r>
              <a:rPr lang="ru-RU" sz="1100" b="1" smtClean="0"/>
              <a:t>о разработке проекта «Игры, которые мы заслужили целой страной», посвящённого</a:t>
            </a:r>
            <a:br>
              <a:rPr lang="ru-RU" sz="1100" b="1" smtClean="0"/>
            </a:br>
            <a:r>
              <a:rPr lang="ru-RU" sz="1100" b="1" smtClean="0"/>
              <a:t>зимней Олимпиаде-2014 в г. Сочи во 2-х классах  школы № 146 Ново - Савиновского района г. Казани.</a:t>
            </a:r>
            <a:br>
              <a:rPr lang="ru-RU" sz="1100" b="1" smtClean="0"/>
            </a:br>
            <a:r>
              <a:rPr lang="ru-RU" sz="1100" b="1" smtClean="0"/>
              <a:t/>
            </a:r>
            <a:br>
              <a:rPr lang="ru-RU" sz="1100" b="1" smtClean="0"/>
            </a:br>
            <a:r>
              <a:rPr lang="ru-RU" sz="1100" b="1" i="1" smtClean="0"/>
              <a:t>I. Цели и задачи</a:t>
            </a:r>
            <a:br>
              <a:rPr lang="ru-RU" sz="1100" b="1" i="1" smtClean="0"/>
            </a:br>
            <a:r>
              <a:rPr lang="ru-RU" sz="1100" b="1" smtClean="0"/>
              <a:t>1.Воспитание  патриотизма, любознательности, коммуникабельности.</a:t>
            </a:r>
            <a:br>
              <a:rPr lang="ru-RU" sz="1100" b="1" smtClean="0"/>
            </a:br>
            <a:r>
              <a:rPr lang="ru-RU" sz="1100" b="1" smtClean="0"/>
              <a:t>2.Пропаганда занятий зимними видами спорта.</a:t>
            </a:r>
            <a:br>
              <a:rPr lang="ru-RU" sz="1100" b="1" smtClean="0"/>
            </a:br>
            <a:r>
              <a:rPr lang="ru-RU" sz="1100" b="1" smtClean="0"/>
              <a:t>3.ормирование интереса к здоровому образу жизни.</a:t>
            </a:r>
            <a:br>
              <a:rPr lang="ru-RU" sz="1100" b="1" smtClean="0"/>
            </a:br>
            <a:r>
              <a:rPr lang="ru-RU" sz="1100" b="1" smtClean="0"/>
              <a:t>4.Развитие умения осуществлять проектную деятельность и представлять результат работы в команде.</a:t>
            </a:r>
            <a:br>
              <a:rPr lang="ru-RU" sz="1100" b="1" smtClean="0"/>
            </a:br>
            <a:r>
              <a:rPr lang="ru-RU" sz="1100" b="1" smtClean="0"/>
              <a:t/>
            </a:r>
            <a:br>
              <a:rPr lang="ru-RU" sz="1100" b="1" smtClean="0"/>
            </a:br>
            <a:r>
              <a:rPr lang="ru-RU" sz="1100" b="1" i="1" smtClean="0"/>
              <a:t>II. Время и место проведения</a:t>
            </a:r>
            <a:r>
              <a:rPr lang="ru-RU" sz="1100" b="1" smtClean="0"/>
              <a:t/>
            </a:r>
            <a:br>
              <a:rPr lang="ru-RU" sz="1100" b="1" smtClean="0"/>
            </a:br>
            <a:r>
              <a:rPr lang="ru-RU" sz="1100" b="1" smtClean="0"/>
              <a:t>Проектирование проводится 12-18 октября 2013 г. в классах 2-й параллели средней школы №146.</a:t>
            </a:r>
            <a:br>
              <a:rPr lang="ru-RU" sz="1100" b="1" smtClean="0"/>
            </a:br>
            <a:r>
              <a:rPr lang="ru-RU" sz="1100" b="1" smtClean="0"/>
              <a:t>     </a:t>
            </a:r>
            <a:br>
              <a:rPr lang="ru-RU" sz="1100" b="1" smtClean="0"/>
            </a:br>
            <a:r>
              <a:rPr lang="ru-RU" sz="1100" b="1" smtClean="0"/>
              <a:t>  </a:t>
            </a:r>
            <a:r>
              <a:rPr lang="ru-RU" sz="1100" b="1" i="1" smtClean="0"/>
              <a:t>III. Состав судейской коллегии</a:t>
            </a:r>
            <a:br>
              <a:rPr lang="ru-RU" sz="1100" b="1" i="1" smtClean="0"/>
            </a:br>
            <a:r>
              <a:rPr lang="ru-RU" sz="1100" b="1" smtClean="0"/>
              <a:t>1. Руководитель проекта и ответственный за положение учитель физической культуры И.Н.Корнеева, </a:t>
            </a:r>
            <a:br>
              <a:rPr lang="ru-RU" sz="1100" b="1" smtClean="0"/>
            </a:br>
            <a:r>
              <a:rPr lang="ru-RU" sz="1100" b="1" smtClean="0"/>
              <a:t>2.Ассистенты проекта - классные руководители: Сунгатуллина Л.Р., Устина Н.В., Белова Л.Ю., </a:t>
            </a:r>
            <a:br>
              <a:rPr lang="ru-RU" sz="1100" b="1" smtClean="0"/>
            </a:br>
            <a:r>
              <a:rPr lang="ru-RU" sz="1100" b="1" smtClean="0"/>
              <a:t>Юрченко Н.З., Родионова О.А., Глызина О.А.</a:t>
            </a:r>
            <a:br>
              <a:rPr lang="ru-RU" sz="1100" b="1" smtClean="0"/>
            </a:br>
            <a:r>
              <a:rPr lang="ru-RU" sz="1100" b="1" smtClean="0"/>
              <a:t>3.Жюри:	зам. директора по воспитательной работе Константинова О.Н., учитель изобразительного искусства Абдуллина Э.И., учитель физической культуры Корнеева И.Н.</a:t>
            </a:r>
            <a:br>
              <a:rPr lang="ru-RU" sz="1100" b="1" smtClean="0"/>
            </a:br>
            <a:r>
              <a:rPr lang="ru-RU" sz="1100" b="1" smtClean="0"/>
              <a:t>4.Помощники-учащиеся 8А класса: Карягина Д., Арефьев Н..</a:t>
            </a:r>
            <a:br>
              <a:rPr lang="ru-RU" sz="1100" b="1" smtClean="0"/>
            </a:br>
            <a:r>
              <a:rPr lang="ru-RU" sz="1100" b="1" smtClean="0"/>
              <a:t>     </a:t>
            </a:r>
            <a:r>
              <a:rPr lang="ru-RU" sz="1100" b="1" i="1" smtClean="0"/>
              <a:t>IV. Участники проекта</a:t>
            </a:r>
            <a:br>
              <a:rPr lang="ru-RU" sz="1100" b="1" i="1" smtClean="0"/>
            </a:br>
            <a:r>
              <a:rPr lang="ru-RU" sz="1100" b="1" smtClean="0"/>
              <a:t>В разработке проекта  принимают участие команды учащихся 2-х классов, формирующихся по интересам внутри  классного коллектива в количестве двух и более учащихся. </a:t>
            </a:r>
            <a:br>
              <a:rPr lang="ru-RU" sz="1100" b="1" smtClean="0"/>
            </a:br>
            <a:r>
              <a:rPr lang="ru-RU" sz="1100" b="1" smtClean="0"/>
              <a:t>V. Порядок проведения</a:t>
            </a:r>
            <a:br>
              <a:rPr lang="ru-RU" sz="1100" b="1" smtClean="0"/>
            </a:br>
            <a:r>
              <a:rPr lang="ru-RU" sz="1100" b="1" smtClean="0"/>
              <a:t>В каждом классе проводится жеребьёвка, согласно которой команды получают символическое изображение одного из зимних видов спорта, представленных на зимней Олимпиаде. Команда готовит на листе бумаги (размером не менее А4) коллаж (см. приложение), который должен раскрывать суть  выбранного вида спорта и создавать представление о нём. Разрабатывая проект, учащиеся могут поделить обязанности: сбор информации, подготовка иллюстративного материала, компоновка коллажа, защита проекта. Представление готовых работ будет проходить 18 октября в  с/з №2 во время урока физической культуры. На защиту проекта отводиться не более 3 минут. По окончании работы жюри будет проведена выставка коллажей.</a:t>
            </a:r>
            <a:br>
              <a:rPr lang="ru-RU" sz="1100" b="1" smtClean="0"/>
            </a:br>
            <a:r>
              <a:rPr lang="ru-RU" sz="1100" b="1" i="1" smtClean="0"/>
              <a:t>VI. Требования к проектным работам</a:t>
            </a:r>
            <a:br>
              <a:rPr lang="ru-RU" sz="1100" b="1" i="1" smtClean="0"/>
            </a:br>
            <a:r>
              <a:rPr lang="ru-RU" sz="1100" b="1" smtClean="0"/>
              <a:t> Участники проекта должны отразить в коллаже следующие моменты: название вида спорта, экипировку спортсмена, место, где проводятся соревнования по данному виду спорта, инвентарь используемый спортсменами, качества, которые необходим, чтобы стать участником Олимпийских игр. Коллаж должен быть красочным, содержательным, лаконичным.  </a:t>
            </a:r>
            <a:br>
              <a:rPr lang="ru-RU" sz="1100" b="1" smtClean="0"/>
            </a:br>
            <a:r>
              <a:rPr lang="ru-RU" sz="1100" b="1" i="1" smtClean="0"/>
              <a:t>VII. Подведение итогов и награждение</a:t>
            </a:r>
            <a:br>
              <a:rPr lang="ru-RU" sz="1100" b="1" i="1" smtClean="0"/>
            </a:br>
            <a:r>
              <a:rPr lang="ru-RU" sz="1100" b="1" smtClean="0"/>
              <a:t>Жюри рассматривает работы и выделяет 3 лучших.</a:t>
            </a:r>
            <a:br>
              <a:rPr lang="ru-RU" sz="1100" b="1" smtClean="0"/>
            </a:br>
            <a:r>
              <a:rPr lang="ru-RU" sz="1100" b="1" smtClean="0"/>
              <a:t>Команды, занявшие призовые места в параллели, награждаются  грамотами  и призами.</a:t>
            </a:r>
            <a:br>
              <a:rPr lang="ru-RU" sz="1100" b="1" smtClean="0"/>
            </a:br>
            <a:r>
              <a:rPr lang="ru-RU" sz="1100" b="1" smtClean="0"/>
              <a:t>Каждый участник проекта получает дополнительную оценку «5» в электронный журнал.</a:t>
            </a:r>
            <a:r>
              <a:rPr lang="ru-RU" sz="110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2"/>
          <a:srcRect/>
          <a:stretch>
            <a:fillRect/>
          </a:stretch>
        </p:blipFill>
        <p:spPr bwMode="auto">
          <a:xfrm>
            <a:off x="0" y="0"/>
            <a:ext cx="2484438" cy="6858000"/>
          </a:xfrm>
          <a:prstGeom prst="rect">
            <a:avLst/>
          </a:prstGeom>
          <a:noFill/>
          <a:ln w="9525">
            <a:noFill/>
            <a:miter lim="800000"/>
            <a:headEnd/>
            <a:tailEnd/>
          </a:ln>
          <a:effectLst/>
        </p:spPr>
      </p:pic>
      <p:sp>
        <p:nvSpPr>
          <p:cNvPr id="10243" name="Заголовок 1"/>
          <p:cNvSpPr>
            <a:spLocks noGrp="1"/>
          </p:cNvSpPr>
          <p:nvPr>
            <p:ph type="title" idx="4294967295"/>
          </p:nvPr>
        </p:nvSpPr>
        <p:spPr>
          <a:xfrm>
            <a:off x="-828675" y="260350"/>
            <a:ext cx="8229600" cy="1143000"/>
          </a:xfrm>
        </p:spPr>
        <p:txBody>
          <a:bodyPr/>
          <a:lstStyle/>
          <a:p>
            <a:pPr eaLnBrk="1" hangingPunct="1"/>
            <a:r>
              <a:rPr lang="ru-RU" sz="2400" b="1" smtClean="0">
                <a:solidFill>
                  <a:srgbClr val="000099"/>
                </a:solidFill>
                <a:latin typeface="Georgia" pitchFamily="18" charset="0"/>
              </a:rPr>
              <a:t/>
            </a:r>
            <a:br>
              <a:rPr lang="ru-RU" sz="2400" b="1" smtClean="0">
                <a:solidFill>
                  <a:srgbClr val="000099"/>
                </a:solidFill>
                <a:latin typeface="Georgia" pitchFamily="18" charset="0"/>
              </a:rPr>
            </a:br>
            <a:r>
              <a:rPr lang="ru-RU" sz="2400" b="1" smtClean="0">
                <a:solidFill>
                  <a:srgbClr val="000099"/>
                </a:solidFill>
                <a:latin typeface="Georgia" pitchFamily="18" charset="0"/>
              </a:rPr>
              <a:t/>
            </a:r>
            <a:br>
              <a:rPr lang="ru-RU" sz="2400" b="1" smtClean="0">
                <a:solidFill>
                  <a:srgbClr val="000099"/>
                </a:solidFill>
                <a:latin typeface="Georgia" pitchFamily="18" charset="0"/>
              </a:rPr>
            </a:br>
            <a:r>
              <a:rPr lang="ru-RU" sz="2400" b="1" smtClean="0">
                <a:solidFill>
                  <a:srgbClr val="000099"/>
                </a:solidFill>
                <a:latin typeface="Georgia" pitchFamily="18" charset="0"/>
              </a:rPr>
              <a:t/>
            </a:r>
            <a:br>
              <a:rPr lang="ru-RU" sz="2400" b="1" smtClean="0">
                <a:solidFill>
                  <a:srgbClr val="000099"/>
                </a:solidFill>
                <a:latin typeface="Georgia" pitchFamily="18" charset="0"/>
              </a:rPr>
            </a:br>
            <a:r>
              <a:rPr lang="ru-RU" sz="2400" b="1" smtClean="0">
                <a:solidFill>
                  <a:srgbClr val="000099"/>
                </a:solidFill>
                <a:latin typeface="Georgia" pitchFamily="18" charset="0"/>
              </a:rPr>
              <a:t/>
            </a:r>
            <a:br>
              <a:rPr lang="ru-RU" sz="2400" b="1" smtClean="0">
                <a:solidFill>
                  <a:srgbClr val="000099"/>
                </a:solidFill>
                <a:latin typeface="Georgia" pitchFamily="18" charset="0"/>
              </a:rPr>
            </a:br>
            <a:r>
              <a:rPr lang="ru-RU" sz="2400" b="1" smtClean="0">
                <a:solidFill>
                  <a:srgbClr val="000099"/>
                </a:solidFill>
                <a:latin typeface="Georgia" pitchFamily="18" charset="0"/>
              </a:rPr>
              <a:t/>
            </a:r>
            <a:br>
              <a:rPr lang="ru-RU" sz="2400" b="1" smtClean="0">
                <a:solidFill>
                  <a:srgbClr val="000099"/>
                </a:solidFill>
                <a:latin typeface="Georgia" pitchFamily="18" charset="0"/>
              </a:rPr>
            </a:br>
            <a:r>
              <a:rPr lang="ru-RU" sz="2400" b="1" smtClean="0">
                <a:solidFill>
                  <a:srgbClr val="000099"/>
                </a:solidFill>
                <a:latin typeface="Georgia" pitchFamily="18" charset="0"/>
              </a:rPr>
              <a:t/>
            </a:r>
            <a:br>
              <a:rPr lang="ru-RU" sz="2400" b="1" smtClean="0">
                <a:solidFill>
                  <a:srgbClr val="000099"/>
                </a:solidFill>
                <a:latin typeface="Georgia" pitchFamily="18" charset="0"/>
              </a:rPr>
            </a:br>
            <a:r>
              <a:rPr lang="ru-RU" sz="2400" b="1" smtClean="0">
                <a:solidFill>
                  <a:srgbClr val="000099"/>
                </a:solidFill>
                <a:latin typeface="Georgia" pitchFamily="18" charset="0"/>
              </a:rPr>
              <a:t>Целевая группа –</a:t>
            </a:r>
            <a:br>
              <a:rPr lang="ru-RU" sz="2400" b="1" smtClean="0">
                <a:solidFill>
                  <a:srgbClr val="000099"/>
                </a:solidFill>
                <a:latin typeface="Georgia" pitchFamily="18" charset="0"/>
              </a:rPr>
            </a:br>
            <a:r>
              <a:rPr lang="ru-RU" sz="2400" b="1" smtClean="0">
                <a:solidFill>
                  <a:srgbClr val="000099"/>
                </a:solidFill>
                <a:latin typeface="Georgia" pitchFamily="18" charset="0"/>
              </a:rPr>
              <a:t>                                                 учащиеся 2-х классов</a:t>
            </a:r>
            <a:br>
              <a:rPr lang="ru-RU" sz="2400" b="1" smtClean="0">
                <a:solidFill>
                  <a:srgbClr val="000099"/>
                </a:solidFill>
                <a:latin typeface="Georgia" pitchFamily="18" charset="0"/>
              </a:rPr>
            </a:br>
            <a:r>
              <a:rPr lang="ru-RU" sz="2400" b="1" smtClean="0">
                <a:solidFill>
                  <a:srgbClr val="000099"/>
                </a:solidFill>
                <a:latin typeface="Georgia" pitchFamily="18" charset="0"/>
              </a:rPr>
              <a:t/>
            </a:r>
            <a:br>
              <a:rPr lang="ru-RU" sz="2400" b="1" smtClean="0">
                <a:solidFill>
                  <a:srgbClr val="000099"/>
                </a:solidFill>
                <a:latin typeface="Georgia" pitchFamily="18" charset="0"/>
              </a:rPr>
            </a:br>
            <a:r>
              <a:rPr lang="ru-RU" sz="2400" b="1" smtClean="0">
                <a:solidFill>
                  <a:srgbClr val="000099"/>
                </a:solidFill>
                <a:latin typeface="Georgia" pitchFamily="18" charset="0"/>
              </a:rPr>
              <a:t/>
            </a:r>
            <a:br>
              <a:rPr lang="ru-RU" sz="2400" b="1" smtClean="0">
                <a:solidFill>
                  <a:srgbClr val="000099"/>
                </a:solidFill>
                <a:latin typeface="Georgia" pitchFamily="18" charset="0"/>
              </a:rPr>
            </a:br>
            <a:endParaRPr lang="ru-RU" sz="2400" b="1" smtClean="0">
              <a:solidFill>
                <a:srgbClr val="000099"/>
              </a:solidFill>
              <a:latin typeface="Georgia" pitchFamily="18" charset="0"/>
            </a:endParaRPr>
          </a:p>
        </p:txBody>
      </p:sp>
      <p:sp>
        <p:nvSpPr>
          <p:cNvPr id="10244" name="Объект 2"/>
          <p:cNvSpPr>
            <a:spLocks noGrp="1"/>
          </p:cNvSpPr>
          <p:nvPr>
            <p:ph idx="4294967295"/>
          </p:nvPr>
        </p:nvSpPr>
        <p:spPr/>
        <p:txBody>
          <a:bodyPr/>
          <a:lstStyle/>
          <a:p>
            <a:pPr eaLnBrk="1" hangingPunct="1">
              <a:buFontTx/>
              <a:buNone/>
            </a:pPr>
            <a:r>
              <a:rPr lang="ru-RU" sz="2800" b="1" smtClean="0">
                <a:solidFill>
                  <a:schemeClr val="tx2"/>
                </a:solidFill>
                <a:latin typeface="Georgia" pitchFamily="18" charset="0"/>
              </a:rPr>
              <a:t>            </a:t>
            </a:r>
          </a:p>
          <a:p>
            <a:pPr eaLnBrk="1" hangingPunct="1">
              <a:buFontTx/>
              <a:buNone/>
            </a:pPr>
            <a:endParaRPr lang="ru-RU" sz="2800" b="1" smtClean="0">
              <a:solidFill>
                <a:schemeClr val="tx2"/>
              </a:solidFill>
              <a:latin typeface="Georgia" pitchFamily="18" charset="0"/>
            </a:endParaRPr>
          </a:p>
          <a:p>
            <a:pPr eaLnBrk="1" hangingPunct="1">
              <a:buFontTx/>
              <a:buNone/>
            </a:pPr>
            <a:r>
              <a:rPr lang="ru-RU" sz="2400" b="1" smtClean="0">
                <a:solidFill>
                  <a:srgbClr val="000099"/>
                </a:solidFill>
                <a:latin typeface="Georgia" pitchFamily="18" charset="0"/>
              </a:rPr>
              <a:t>            Срок реализации</a:t>
            </a:r>
            <a:r>
              <a:rPr lang="ru-RU" sz="2800" b="1" smtClean="0">
                <a:latin typeface="Georgia" pitchFamily="18" charset="0"/>
              </a:rPr>
              <a:t/>
            </a:r>
            <a:br>
              <a:rPr lang="ru-RU" sz="2800" b="1" smtClean="0">
                <a:latin typeface="Georgia" pitchFamily="18" charset="0"/>
              </a:rPr>
            </a:br>
            <a:r>
              <a:rPr lang="ru-RU" sz="2800" b="1" smtClean="0">
                <a:latin typeface="Georgia" pitchFamily="18" charset="0"/>
              </a:rPr>
              <a:t>            </a:t>
            </a:r>
            <a:r>
              <a:rPr lang="ru-RU" sz="2400" b="1" smtClean="0">
                <a:solidFill>
                  <a:srgbClr val="000099"/>
                </a:solidFill>
                <a:latin typeface="Georgia" pitchFamily="18" charset="0"/>
              </a:rPr>
              <a:t>- сентябрь-октябрь 2013</a:t>
            </a:r>
          </a:p>
          <a:p>
            <a:pPr eaLnBrk="1" hangingPunct="1">
              <a:buFontTx/>
              <a:buNone/>
            </a:pPr>
            <a:endParaRPr lang="ru-RU" sz="2400" b="1" smtClean="0">
              <a:solidFill>
                <a:srgbClr val="000099"/>
              </a:solidFill>
              <a:latin typeface="Georgia" pitchFamily="18" charset="0"/>
            </a:endParaRPr>
          </a:p>
        </p:txBody>
      </p:sp>
      <p:pic>
        <p:nvPicPr>
          <p:cNvPr id="10245" name="Picture 3"/>
          <p:cNvPicPr>
            <a:picLocks noChangeAspect="1" noChangeArrowheads="1"/>
          </p:cNvPicPr>
          <p:nvPr/>
        </p:nvPicPr>
        <p:blipFill>
          <a:blip r:embed="rId3" cstate="email"/>
          <a:srcRect/>
          <a:stretch>
            <a:fillRect/>
          </a:stretch>
        </p:blipFill>
        <p:spPr bwMode="auto">
          <a:xfrm>
            <a:off x="7019925" y="260350"/>
            <a:ext cx="2124075" cy="1989138"/>
          </a:xfrm>
          <a:prstGeom prst="rect">
            <a:avLst/>
          </a:prstGeom>
          <a:noFill/>
          <a:ln w="9525">
            <a:noFill/>
            <a:miter lim="800000"/>
            <a:headEnd/>
            <a:tailEnd/>
          </a:ln>
          <a:effectLst/>
        </p:spPr>
      </p:pic>
      <p:pic>
        <p:nvPicPr>
          <p:cNvPr id="10246" name="Picture 3"/>
          <p:cNvPicPr>
            <a:picLocks noChangeAspect="1" noChangeArrowheads="1"/>
          </p:cNvPicPr>
          <p:nvPr/>
        </p:nvPicPr>
        <p:blipFill>
          <a:blip r:embed="rId4" cstate="email"/>
          <a:srcRect/>
          <a:stretch>
            <a:fillRect/>
          </a:stretch>
        </p:blipFill>
        <p:spPr bwMode="auto">
          <a:xfrm>
            <a:off x="6948488" y="2492375"/>
            <a:ext cx="2195512" cy="1976438"/>
          </a:xfrm>
          <a:prstGeom prst="rect">
            <a:avLst/>
          </a:prstGeom>
          <a:noFill/>
          <a:ln w="9525">
            <a:noFill/>
            <a:miter lim="800000"/>
            <a:headEnd/>
            <a:tailEnd/>
          </a:ln>
          <a:effectLst/>
        </p:spPr>
      </p:pic>
      <p:sp>
        <p:nvSpPr>
          <p:cNvPr id="10247" name="Rectangle 10"/>
          <p:cNvSpPr>
            <a:spLocks noChangeArrowheads="1"/>
          </p:cNvSpPr>
          <p:nvPr/>
        </p:nvSpPr>
        <p:spPr bwMode="auto">
          <a:xfrm>
            <a:off x="1619250" y="4724400"/>
            <a:ext cx="4938713" cy="822325"/>
          </a:xfrm>
          <a:prstGeom prst="rect">
            <a:avLst/>
          </a:prstGeom>
          <a:noFill/>
          <a:ln w="9525">
            <a:noFill/>
            <a:miter lim="800000"/>
            <a:headEnd/>
            <a:tailEnd/>
          </a:ln>
          <a:effectLst/>
        </p:spPr>
        <p:txBody>
          <a:bodyPr wrap="none">
            <a:spAutoFit/>
          </a:bodyPr>
          <a:lstStyle/>
          <a:p>
            <a:r>
              <a:rPr lang="ru-RU" sz="2400" b="1">
                <a:solidFill>
                  <a:srgbClr val="000099"/>
                </a:solidFill>
                <a:latin typeface="Georgia" pitchFamily="18" charset="0"/>
              </a:rPr>
              <a:t>Место реализации проекта –</a:t>
            </a:r>
          </a:p>
          <a:p>
            <a:r>
              <a:rPr lang="ru-RU" sz="2400" b="1">
                <a:solidFill>
                  <a:srgbClr val="000099"/>
                </a:solidFill>
                <a:latin typeface="Georgia" pitchFamily="18" charset="0"/>
              </a:rPr>
              <a:t>         МАОУ «Школа № 146»</a:t>
            </a:r>
          </a:p>
        </p:txBody>
      </p:sp>
      <p:pic>
        <p:nvPicPr>
          <p:cNvPr id="10248" name="Picture 2" descr="C:\Users\Корнеева Ирина\Desktop\Корнеева И.Н\фото видео\лыжи\лыжня россии 2010\Лыжня России-2010\DSC09705.JPG"/>
          <p:cNvPicPr>
            <a:picLocks noChangeAspect="1" noChangeArrowheads="1"/>
          </p:cNvPicPr>
          <p:nvPr/>
        </p:nvPicPr>
        <p:blipFill>
          <a:blip r:embed="rId5" cstate="email"/>
          <a:srcRect/>
          <a:stretch>
            <a:fillRect/>
          </a:stretch>
        </p:blipFill>
        <p:spPr bwMode="auto">
          <a:xfrm>
            <a:off x="6948488" y="4724400"/>
            <a:ext cx="2195512" cy="17637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6659563" y="0"/>
            <a:ext cx="2484437" cy="6858000"/>
          </a:xfrm>
          <a:prstGeom prst="rect">
            <a:avLst/>
          </a:prstGeom>
          <a:noFill/>
          <a:ln w="9525">
            <a:noFill/>
            <a:miter lim="800000"/>
            <a:headEnd/>
            <a:tailEnd/>
          </a:ln>
          <a:effectLst/>
        </p:spPr>
      </p:pic>
      <p:sp>
        <p:nvSpPr>
          <p:cNvPr id="11267" name="Заголовок 1"/>
          <p:cNvSpPr>
            <a:spLocks noGrp="1"/>
          </p:cNvSpPr>
          <p:nvPr>
            <p:ph type="title" idx="4294967295"/>
          </p:nvPr>
        </p:nvSpPr>
        <p:spPr>
          <a:xfrm>
            <a:off x="457200" y="274638"/>
            <a:ext cx="8229600" cy="6323012"/>
          </a:xfrm>
        </p:spPr>
        <p:txBody>
          <a:bodyPr/>
          <a:lstStyle/>
          <a:p>
            <a:pPr algn="l" eaLnBrk="1" hangingPunct="1"/>
            <a:r>
              <a:rPr lang="ru-RU" sz="3200" b="1" smtClean="0">
                <a:solidFill>
                  <a:srgbClr val="0070C0"/>
                </a:solidFill>
                <a:latin typeface="Georgia" pitchFamily="18" charset="0"/>
              </a:rPr>
              <a:t>Этапы реализации проекта</a:t>
            </a:r>
            <a:br>
              <a:rPr lang="ru-RU" sz="3200" b="1" smtClean="0">
                <a:solidFill>
                  <a:srgbClr val="0070C0"/>
                </a:solidFill>
                <a:latin typeface="Georgia" pitchFamily="18" charset="0"/>
              </a:rPr>
            </a:br>
            <a:r>
              <a:rPr lang="ru-RU" sz="2800" b="1" smtClean="0">
                <a:solidFill>
                  <a:srgbClr val="0070C0"/>
                </a:solidFill>
                <a:latin typeface="Georgia" pitchFamily="18" charset="0"/>
              </a:rPr>
              <a:t>1.	</a:t>
            </a:r>
            <a:br>
              <a:rPr lang="ru-RU" sz="2800" b="1" smtClean="0">
                <a:solidFill>
                  <a:srgbClr val="0070C0"/>
                </a:solidFill>
                <a:latin typeface="Georgia" pitchFamily="18" charset="0"/>
              </a:rPr>
            </a:br>
            <a:r>
              <a:rPr lang="ru-RU" sz="2800" b="1" smtClean="0">
                <a:solidFill>
                  <a:srgbClr val="0070C0"/>
                </a:solidFill>
                <a:latin typeface="Georgia" pitchFamily="18" charset="0"/>
              </a:rPr>
              <a:t>Подготовительный этап сентябрь     </a:t>
            </a:r>
            <a:br>
              <a:rPr lang="ru-RU" sz="2800" b="1" smtClean="0">
                <a:solidFill>
                  <a:srgbClr val="0070C0"/>
                </a:solidFill>
                <a:latin typeface="Georgia" pitchFamily="18" charset="0"/>
              </a:rPr>
            </a:br>
            <a:r>
              <a:rPr lang="ru-RU" sz="2800" b="1" smtClean="0">
                <a:solidFill>
                  <a:srgbClr val="0070C0"/>
                </a:solidFill>
                <a:latin typeface="Georgia" pitchFamily="18" charset="0"/>
              </a:rPr>
              <a:t>2013 г.- разработка проекта</a:t>
            </a:r>
            <a:br>
              <a:rPr lang="ru-RU" sz="2800" b="1" smtClean="0">
                <a:solidFill>
                  <a:srgbClr val="0070C0"/>
                </a:solidFill>
                <a:latin typeface="Georgia" pitchFamily="18" charset="0"/>
              </a:rPr>
            </a:br>
            <a:r>
              <a:rPr lang="ru-RU" sz="2800" b="1" smtClean="0">
                <a:solidFill>
                  <a:srgbClr val="0070C0"/>
                </a:solidFill>
                <a:latin typeface="Georgia" pitchFamily="18" charset="0"/>
              </a:rPr>
              <a:t>2.	</a:t>
            </a:r>
            <a:br>
              <a:rPr lang="ru-RU" sz="2800" b="1" smtClean="0">
                <a:solidFill>
                  <a:srgbClr val="0070C0"/>
                </a:solidFill>
                <a:latin typeface="Georgia" pitchFamily="18" charset="0"/>
              </a:rPr>
            </a:br>
            <a:r>
              <a:rPr lang="ru-RU" sz="2800" b="1" smtClean="0">
                <a:solidFill>
                  <a:srgbClr val="0070C0"/>
                </a:solidFill>
                <a:latin typeface="Georgia" pitchFamily="18" charset="0"/>
              </a:rPr>
              <a:t>Основной этап октябрь  2013 г.- реализация проекта</a:t>
            </a:r>
            <a:br>
              <a:rPr lang="ru-RU" sz="2800" b="1" smtClean="0">
                <a:solidFill>
                  <a:srgbClr val="0070C0"/>
                </a:solidFill>
                <a:latin typeface="Georgia" pitchFamily="18" charset="0"/>
              </a:rPr>
            </a:br>
            <a:r>
              <a:rPr lang="ru-RU" sz="2800" b="1" smtClean="0">
                <a:solidFill>
                  <a:srgbClr val="0070C0"/>
                </a:solidFill>
                <a:latin typeface="Georgia" pitchFamily="18" charset="0"/>
              </a:rPr>
              <a:t>3.	</a:t>
            </a:r>
            <a:br>
              <a:rPr lang="ru-RU" sz="2800" b="1" smtClean="0">
                <a:solidFill>
                  <a:srgbClr val="0070C0"/>
                </a:solidFill>
                <a:latin typeface="Georgia" pitchFamily="18" charset="0"/>
              </a:rPr>
            </a:br>
            <a:r>
              <a:rPr lang="ru-RU" sz="2800" b="1" smtClean="0">
                <a:solidFill>
                  <a:srgbClr val="0070C0"/>
                </a:solidFill>
                <a:latin typeface="Georgia" pitchFamily="18" charset="0"/>
              </a:rPr>
              <a:t>Заключительный этап ноябрь 2013 г.- до конца учебного года трансляция теоретического и практического опыта на разных уровнях</a:t>
            </a:r>
            <a:br>
              <a:rPr lang="ru-RU" sz="2800" b="1" smtClean="0">
                <a:solidFill>
                  <a:srgbClr val="0070C0"/>
                </a:solidFill>
                <a:latin typeface="Georgia" pitchFamily="18" charset="0"/>
              </a:rPr>
            </a:br>
            <a:endParaRPr lang="ru-RU" sz="2800" b="1" smtClean="0">
              <a:solidFill>
                <a:srgbClr val="0070C0"/>
              </a:solidFill>
              <a:latin typeface="Georgia" pitchFamily="18" charset="0"/>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Тема Office">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229</Words>
  <Application>Microsoft Office PowerPoint</Application>
  <PresentationFormat>Экран (4:3)</PresentationFormat>
  <Paragraphs>76</Paragraphs>
  <Slides>21</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Оформление по умолчанию</vt:lpstr>
      <vt:lpstr>2_Тема Office</vt:lpstr>
      <vt:lpstr>Слайд 1</vt:lpstr>
      <vt:lpstr> </vt:lpstr>
      <vt:lpstr>Слайд 3</vt:lpstr>
      <vt:lpstr>Постановка проблемы      Работая в школе, я заметила,  что имеет место тенденция. Взрослея, некоторые учащиеся освобождаются от уроков физической культуры по состоянию здоровья.  За время учёбы по причине малоподвижного образа жизни состояние здоровья детей  изменяется не в лучшую сторону.    Чтобы ребята активно проводили время на свежем воздухе и летом и зимой, они должны больше знать о разных видах спорта. Представляемый проект «Игры, которые мы заслужили страной» связан с   большим спортивным    – приближающимися зимними Олимпийскими играми в  Сочи.   Принимая участие в проекте, ребята больше узнают о зимних видах спорта, которые   закаляют организм и укрепляют здоровье, а также имеют возможность выбрать для самостоятельных занятий наиболее понравившийся вид</vt:lpstr>
      <vt:lpstr>Цель     Разработать мероприятие,  способствующее расширению кругозора и приобщающее детей к занятиям  зимними видами спорта, воспитывающее патриотизм. </vt:lpstr>
      <vt:lpstr> Коллаж (от фр. collage — приклеивание) — технический приём в изобразительном искусстве, заключающийся в создании живописных или графических произведений путём наклеивания на какую-либо основу предметов и материалов, отличающихся от основы по цвету и фактуре. Коллажем также называется произведение, целиком выполненное в этой технике. Коллаж используется главным образом для получения эффекта неожиданности от сочетания разнородных материалов, а также ради эмоциональной насыщенности и остроты произведения. Коллаж может быть дорисованным любыми другими средствами — тушью, акварелью и т. д. В искусство коллаж был введён как формальный эксперимент кубистами, футуристами,  идадаистами. На том этапе в изобразительных целях применялись обрывки газет, фотографий, обоев. Наклеивались на холст куски ткани, щепки и т. п. Считается, что первыми в искусстве технику коллажа применили Жорж Брак и Пабло Пикассо в 1910-1912 годах. Первым художником, работающим исключительно в технике коллажа был Курт Швиттерс. </vt:lpstr>
      <vt:lpstr>П О Л О Ж Е Н И Е о разработке проекта «Игры, которые мы заслужили целой страной», посвящённого зимней Олимпиаде-2014 в г. Сочи во 2-х классах  школы № 146 Ново - Савиновского района г. Казани.  I. Цели и задачи 1.Воспитание  патриотизма, любознательности, коммуникабельности. 2.Пропаганда занятий зимними видами спорта. 3.ормирование интереса к здоровому образу жизни. 4.Развитие умения осуществлять проектную деятельность и представлять результат работы в команде.  II. Время и место проведения Проектирование проводится 12-18 октября 2013 г. в классах 2-й параллели средней школы №146.         III. Состав судейской коллегии 1. Руководитель проекта и ответственный за положение учитель физической культуры И.Н.Корнеева,  2.Ассистенты проекта - классные руководители: Сунгатуллина Л.Р., Устина Н.В., Белова Л.Ю.,  Юрченко Н.З., Родионова О.А., Глызина О.А. 3.Жюри: зам. директора по воспитательной работе Константинова О.Н., учитель изобразительного искусства Абдуллина Э.И., учитель физической культуры Корнеева И.Н. 4.Помощники-учащиеся 8А класса: Карягина Д., Арефьев Н..      IV. Участники проекта В разработке проекта  принимают участие команды учащихся 2-х классов, формирующихся по интересам внутри  классного коллектива в количестве двух и более учащихся.  V. Порядок проведения В каждом классе проводится жеребьёвка, согласно которой команды получают символическое изображение одного из зимних видов спорта, представленных на зимней Олимпиаде. Команда готовит на листе бумаги (размером не менее А4) коллаж (см. приложение), который должен раскрывать суть  выбранного вида спорта и создавать представление о нём. Разрабатывая проект, учащиеся могут поделить обязанности: сбор информации, подготовка иллюстративного материала, компоновка коллажа, защита проекта. Представление готовых работ будет проходить 18 октября в  с/з №2 во время урока физической культуры. На защиту проекта отводиться не более 3 минут. По окончании работы жюри будет проведена выставка коллажей. VI. Требования к проектным работам  Участники проекта должны отразить в коллаже следующие моменты: название вида спорта, экипировку спортсмена, место, где проводятся соревнования по данному виду спорта, инвентарь используемый спортсменами, качества, которые необходим, чтобы стать участником Олимпийских игр. Коллаж должен быть красочным, содержательным, лаконичным.   VII. Подведение итогов и награждение Жюри рассматривает работы и выделяет 3 лучших. Команды, занявшие призовые места в параллели, награждаются  грамотами  и призами. Каждый участник проекта получает дополнительную оценку «5» в электронный журнал. </vt:lpstr>
      <vt:lpstr>      Целевая группа –                                                  учащиеся 2-х классов   </vt:lpstr>
      <vt:lpstr>Этапы реализации проекта 1.  Подготовительный этап сентябрь      2013 г.- разработка проекта 2.  Основной этап октябрь  2013 г.- реализация проекта 3.  Заключительный этап ноябрь 2013 г.- до конца учебного года трансляция теоретического и практического опыта на разных уровнях </vt:lpstr>
      <vt:lpstr>Слайд 10</vt:lpstr>
      <vt:lpstr>                   Ресурсы проекта   1. Учащиеся 2. Родители учащихся 3. Классные руководители вторых   классов 4. Информационные ресурсы:  библиотека, интернет              5. Декоративный и поделочный материал 6. Канцелярский материал </vt:lpstr>
      <vt:lpstr>Практическая часть проекта  </vt:lpstr>
      <vt:lpstr>Ожидаемый результат проекта </vt:lpstr>
      <vt:lpstr>Эффективность проекта </vt:lpstr>
      <vt:lpstr>Слайд 15</vt:lpstr>
      <vt:lpstr>Защита проекта во 2А классе</vt:lpstr>
      <vt:lpstr>Защита проектов во 2Д классе</vt:lpstr>
      <vt:lpstr>Защита проектов во 2В классе</vt:lpstr>
      <vt:lpstr>Защита проектов во 2Б классе</vt:lpstr>
      <vt:lpstr>Защита проектов во 2Г классе</vt:lpstr>
      <vt:lpstr>Защита проектов во 2Е классе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Корнеева Ирина</dc:creator>
  <cp:lastModifiedBy>User</cp:lastModifiedBy>
  <cp:revision>60</cp:revision>
  <dcterms:created xsi:type="dcterms:W3CDTF">2011-11-30T21:46:31Z</dcterms:created>
  <dcterms:modified xsi:type="dcterms:W3CDTF">2015-11-23T07:27:36Z</dcterms:modified>
</cp:coreProperties>
</file>